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4" r:id="rId1"/>
  </p:sldMasterIdLst>
  <p:sldIdLst>
    <p:sldId id="262" r:id="rId2"/>
    <p:sldId id="256" r:id="rId3"/>
    <p:sldId id="267" r:id="rId4"/>
    <p:sldId id="265" r:id="rId5"/>
    <p:sldId id="269" r:id="rId6"/>
    <p:sldId id="257" r:id="rId7"/>
    <p:sldId id="258" r:id="rId8"/>
    <p:sldId id="259" r:id="rId9"/>
    <p:sldId id="260" r:id="rId10"/>
    <p:sldId id="263" r:id="rId11"/>
    <p:sldId id="261" r:id="rId12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72" y="-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8556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5721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58784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4998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9407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6562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5435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6662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AFE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8/13/2018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7999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30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8666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58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758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566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789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0072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9794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757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  <p:sldLayoutId id="2147483988" r:id="rId14"/>
    <p:sldLayoutId id="2147483989" r:id="rId15"/>
    <p:sldLayoutId id="2147483990" r:id="rId16"/>
    <p:sldLayoutId id="21474839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4800" y="228600"/>
            <a:ext cx="3962400" cy="1034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Счета ЭСКРОУ</a:t>
            </a:r>
            <a:endParaRPr lang="ru-RU" sz="3200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800" y="1066800"/>
            <a:ext cx="71628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7002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43024659"/>
              </p:ext>
            </p:extLst>
          </p:nvPr>
        </p:nvGraphicFramePr>
        <p:xfrm>
          <a:off x="2286000" y="609600"/>
          <a:ext cx="8305800" cy="5817827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xmlns="" val="4101549469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xmlns="" val="88969881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3366012289"/>
                    </a:ext>
                  </a:extLst>
                </a:gridCol>
              </a:tblGrid>
              <a:tr h="44818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Информация о банках, имеющих право на открытие счетов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эскроу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для расчетов по договору участия в долевом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строительстве.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14" marR="8414" marT="84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5671988"/>
                  </a:ext>
                </a:extLst>
              </a:tr>
              <a:tr h="113506">
                <a:tc gridSpan="3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14" marR="8414" marT="84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36347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14" marR="8414" marT="8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14" marR="8414" marT="8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14" marR="8414" marT="8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5283318"/>
                  </a:ext>
                </a:extLst>
              </a:tr>
              <a:tr h="2799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" panose="020B0604020202020204" pitchFamily="34" charset="0"/>
                        </a:rPr>
                        <a:t>№ п/п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Arial" panose="020B0604020202020204" pitchFamily="34" charset="0"/>
                        </a:rPr>
                        <a:t>Наименование банка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" panose="020B0604020202020204" pitchFamily="34" charset="0"/>
                        </a:rPr>
                        <a:t>Рег. №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44963825"/>
                  </a:ext>
                </a:extLst>
              </a:tr>
              <a:tr h="2254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 Cyr" panose="020B0604020202020204" pitchFamily="34" charset="0"/>
                        </a:rPr>
                        <a:t>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АО </a:t>
                      </a:r>
                      <a:r>
                        <a:rPr lang="ru-RU" sz="900" b="0" i="0" u="none" strike="noStrike" dirty="0" err="1">
                          <a:effectLst/>
                          <a:latin typeface="Arial Cyr" panose="020B0604020202020204" pitchFamily="34" charset="0"/>
                        </a:rPr>
                        <a:t>ЮниКредит</a:t>
                      </a:r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 Банк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 Cyr" panose="020B0604020202020204" pitchFamily="34" charset="0"/>
                        </a:rPr>
                        <a:t>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51644609"/>
                  </a:ext>
                </a:extLst>
              </a:tr>
              <a:tr h="2254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 Cyr" panose="020B0604020202020204" pitchFamily="34" charset="0"/>
                        </a:rPr>
                        <a:t>2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Банк ГПБ (АО)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 Cyr" panose="020B0604020202020204" pitchFamily="34" charset="0"/>
                        </a:rPr>
                        <a:t>354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3487733"/>
                  </a:ext>
                </a:extLst>
              </a:tr>
              <a:tr h="2254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 Cyr" panose="020B0604020202020204" pitchFamily="34" charset="0"/>
                        </a:rPr>
                        <a:t>3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ПАО "Банк "Санкт-Петербург"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 Cyr" panose="020B0604020202020204" pitchFamily="34" charset="0"/>
                        </a:rPr>
                        <a:t>436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30155022"/>
                  </a:ext>
                </a:extLst>
              </a:tr>
              <a:tr h="2254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 Cyr" panose="020B0604020202020204" pitchFamily="34" charset="0"/>
                        </a:rPr>
                        <a:t>4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ПАО "</a:t>
                      </a:r>
                      <a:r>
                        <a:rPr lang="ru-RU" sz="900" b="0" i="0" u="none" strike="noStrike" dirty="0" err="1">
                          <a:effectLst/>
                          <a:latin typeface="Arial Cyr" panose="020B0604020202020204" pitchFamily="34" charset="0"/>
                        </a:rPr>
                        <a:t>Совкомбанк</a:t>
                      </a:r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"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 Cyr" panose="020B0604020202020204" pitchFamily="34" charset="0"/>
                        </a:rPr>
                        <a:t>963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3311906"/>
                  </a:ext>
                </a:extLst>
              </a:tr>
              <a:tr h="2254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 Cyr" panose="020B0604020202020204" pitchFamily="34" charset="0"/>
                        </a:rPr>
                        <a:t>5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Банк ВТБ (ПАО)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 Cyr" panose="020B0604020202020204" pitchFamily="34" charset="0"/>
                        </a:rPr>
                        <a:t>1000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6465840"/>
                  </a:ext>
                </a:extLst>
              </a:tr>
              <a:tr h="2254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 Cyr" panose="020B0604020202020204" pitchFamily="34" charset="0"/>
                        </a:rPr>
                        <a:t>6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АО "АЛЬФА-БАНК"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 Cyr" panose="020B0604020202020204" pitchFamily="34" charset="0"/>
                        </a:rPr>
                        <a:t>1326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92923497"/>
                  </a:ext>
                </a:extLst>
              </a:tr>
              <a:tr h="2254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 Cyr" panose="020B0604020202020204" pitchFamily="34" charset="0"/>
                        </a:rPr>
                        <a:t>7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ПАО АКБ "Связь-Банк"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 Cyr" panose="020B0604020202020204" pitchFamily="34" charset="0"/>
                        </a:rPr>
                        <a:t>1470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83748888"/>
                  </a:ext>
                </a:extLst>
              </a:tr>
              <a:tr h="2254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 Cyr" panose="020B0604020202020204" pitchFamily="34" charset="0"/>
                        </a:rPr>
                        <a:t>8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ПАО Сбербанк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 Cyr" panose="020B0604020202020204" pitchFamily="34" charset="0"/>
                        </a:rPr>
                        <a:t>1481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0546958"/>
                  </a:ext>
                </a:extLst>
              </a:tr>
              <a:tr h="2254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 Cyr" panose="020B0604020202020204" pitchFamily="34" charset="0"/>
                        </a:rPr>
                        <a:t>9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ВТБ 24 (ПАО)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 Cyr" panose="020B0604020202020204" pitchFamily="34" charset="0"/>
                        </a:rPr>
                        <a:t>1623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56673562"/>
                  </a:ext>
                </a:extLst>
              </a:tr>
              <a:tr h="2254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 Cyr" panose="020B0604020202020204" pitchFamily="34" charset="0"/>
                        </a:rPr>
                        <a:t>10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ПАО "МОСКОВСКИЙ КРЕДИТНЫЙ БАНК"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 Cyr" panose="020B0604020202020204" pitchFamily="34" charset="0"/>
                        </a:rPr>
                        <a:t>1978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21951660"/>
                  </a:ext>
                </a:extLst>
              </a:tr>
              <a:tr h="2254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 Cyr" panose="020B0604020202020204" pitchFamily="34" charset="0"/>
                        </a:rPr>
                        <a:t>11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ПАО РОСБАНК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 Cyr" panose="020B0604020202020204" pitchFamily="34" charset="0"/>
                        </a:rPr>
                        <a:t>2272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64286136"/>
                  </a:ext>
                </a:extLst>
              </a:tr>
              <a:tr h="2254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 Cyr" panose="020B0604020202020204" pitchFamily="34" charset="0"/>
                        </a:rPr>
                        <a:t>12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АКБ "РОССИЙСКИЙ КАПИТАЛ" (ПАО)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 Cyr" panose="020B0604020202020204" pitchFamily="34" charset="0"/>
                        </a:rPr>
                        <a:t>2312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9530345"/>
                  </a:ext>
                </a:extLst>
              </a:tr>
              <a:tr h="2254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 Cyr" panose="020B0604020202020204" pitchFamily="34" charset="0"/>
                        </a:rPr>
                        <a:t>13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АО АКБ "НОВИКОМБАНК"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 Cyr" panose="020B0604020202020204" pitchFamily="34" charset="0"/>
                        </a:rPr>
                        <a:t>2546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71315530"/>
                  </a:ext>
                </a:extLst>
              </a:tr>
              <a:tr h="2254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 Cyr" panose="020B0604020202020204" pitchFamily="34" charset="0"/>
                        </a:rPr>
                        <a:t>14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АО КБ "Ситибанк"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 Cyr" panose="020B0604020202020204" pitchFamily="34" charset="0"/>
                        </a:rPr>
                        <a:t>2557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3699257"/>
                  </a:ext>
                </a:extLst>
              </a:tr>
              <a:tr h="2254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 Cyr" panose="020B0604020202020204" pitchFamily="34" charset="0"/>
                        </a:rPr>
                        <a:t>15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АО "БМ-Банк"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 Cyr" panose="020B0604020202020204" pitchFamily="34" charset="0"/>
                        </a:rPr>
                        <a:t>2748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34524800"/>
                  </a:ext>
                </a:extLst>
              </a:tr>
              <a:tr h="2254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 Cyr" panose="020B0604020202020204" pitchFamily="34" charset="0"/>
                        </a:rPr>
                        <a:t>16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АО "ФОНДСЕРВИСБАНК"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 Cyr" panose="020B0604020202020204" pitchFamily="34" charset="0"/>
                        </a:rPr>
                        <a:t>2989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65684218"/>
                  </a:ext>
                </a:extLst>
              </a:tr>
              <a:tr h="2254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 Cyr" panose="020B0604020202020204" pitchFamily="34" charset="0"/>
                        </a:rPr>
                        <a:t>17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АО "</a:t>
                      </a:r>
                      <a:r>
                        <a:rPr lang="ru-RU" sz="900" b="0" i="0" u="none" strike="noStrike" dirty="0" err="1">
                          <a:effectLst/>
                          <a:latin typeface="Arial Cyr" panose="020B0604020202020204" pitchFamily="34" charset="0"/>
                        </a:rPr>
                        <a:t>Нордеа</a:t>
                      </a:r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 Банк"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 Cyr" panose="020B0604020202020204" pitchFamily="34" charset="0"/>
                        </a:rPr>
                        <a:t>3016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007763"/>
                  </a:ext>
                </a:extLst>
              </a:tr>
              <a:tr h="2254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 Cyr" panose="020B0604020202020204" pitchFamily="34" charset="0"/>
                        </a:rPr>
                        <a:t>18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АКБ "</a:t>
                      </a:r>
                      <a:r>
                        <a:rPr lang="ru-RU" sz="900" b="0" i="0" u="none" strike="noStrike" dirty="0" err="1">
                          <a:effectLst/>
                          <a:latin typeface="Arial Cyr" panose="020B0604020202020204" pitchFamily="34" charset="0"/>
                        </a:rPr>
                        <a:t>РосЕвроБанк</a:t>
                      </a:r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" (АО)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 Cyr" panose="020B0604020202020204" pitchFamily="34" charset="0"/>
                        </a:rPr>
                        <a:t>3137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2307910"/>
                  </a:ext>
                </a:extLst>
              </a:tr>
              <a:tr h="2254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 Cyr" panose="020B0604020202020204" pitchFamily="34" charset="0"/>
                        </a:rPr>
                        <a:t>19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Банк "ВБРР" (АО)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 Cyr" panose="020B0604020202020204" pitchFamily="34" charset="0"/>
                        </a:rPr>
                        <a:t>3287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9620462"/>
                  </a:ext>
                </a:extLst>
              </a:tr>
              <a:tr h="2254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 Cyr" panose="020B0604020202020204" pitchFamily="34" charset="0"/>
                        </a:rPr>
                        <a:t>20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АО "Райффайзенбанк"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 Cyr" panose="020B0604020202020204" pitchFamily="34" charset="0"/>
                        </a:rPr>
                        <a:t>3292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37078760"/>
                  </a:ext>
                </a:extLst>
              </a:tr>
              <a:tr h="2254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 Cyr" panose="020B0604020202020204" pitchFamily="34" charset="0"/>
                        </a:rPr>
                        <a:t>21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АО "</a:t>
                      </a:r>
                      <a:r>
                        <a:rPr lang="ru-RU" sz="900" b="0" i="0" u="none" strike="noStrike" dirty="0" err="1">
                          <a:effectLst/>
                          <a:latin typeface="Arial Cyr" panose="020B0604020202020204" pitchFamily="34" charset="0"/>
                        </a:rPr>
                        <a:t>Россельхозбанк</a:t>
                      </a:r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"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3349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86666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81165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282" y="857347"/>
            <a:ext cx="292471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ВЫВ</a:t>
            </a:r>
            <a:r>
              <a:rPr spc="-65" dirty="0"/>
              <a:t>О</a:t>
            </a:r>
            <a:r>
              <a:rPr dirty="0"/>
              <a:t>Д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2000" y="1752600"/>
            <a:ext cx="10885170" cy="30110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Эскроу </a:t>
            </a:r>
            <a:r>
              <a:rPr sz="1800" spc="-10" dirty="0">
                <a:latin typeface="Calibri"/>
                <a:cs typeface="Calibri"/>
              </a:rPr>
              <a:t>от </a:t>
            </a:r>
            <a:r>
              <a:rPr sz="1800" spc="-15" dirty="0">
                <a:latin typeface="Calibri"/>
                <a:cs typeface="Calibri"/>
              </a:rPr>
              <a:t>английского </a:t>
            </a:r>
            <a:r>
              <a:rPr sz="1800" spc="-10" dirty="0">
                <a:latin typeface="Calibri"/>
                <a:cs typeface="Calibri"/>
              </a:rPr>
              <a:t>escrow </a:t>
            </a:r>
            <a:r>
              <a:rPr sz="1800" dirty="0">
                <a:latin typeface="Calibri"/>
                <a:cs typeface="Calibri"/>
              </a:rPr>
              <a:t>– в </a:t>
            </a:r>
            <a:r>
              <a:rPr sz="1800" spc="-10" dirty="0">
                <a:latin typeface="Calibri"/>
                <a:cs typeface="Calibri"/>
              </a:rPr>
              <a:t>англо-американском </a:t>
            </a:r>
            <a:r>
              <a:rPr sz="1800" dirty="0">
                <a:latin typeface="Calibri"/>
                <a:cs typeface="Calibri"/>
              </a:rPr>
              <a:t>праве </a:t>
            </a:r>
            <a:r>
              <a:rPr sz="1800" spc="-5" dirty="0">
                <a:latin typeface="Calibri"/>
                <a:cs typeface="Calibri"/>
              </a:rPr>
              <a:t>депонирование </a:t>
            </a:r>
            <a:r>
              <a:rPr sz="1800" dirty="0">
                <a:latin typeface="Calibri"/>
                <a:cs typeface="Calibri"/>
              </a:rPr>
              <a:t>у </a:t>
            </a:r>
            <a:r>
              <a:rPr sz="1800" spc="-10" dirty="0">
                <a:latin typeface="Calibri"/>
                <a:cs typeface="Calibri"/>
              </a:rPr>
              <a:t>третьего </a:t>
            </a:r>
            <a:r>
              <a:rPr sz="1800" dirty="0">
                <a:latin typeface="Calibri"/>
                <a:cs typeface="Calibri"/>
              </a:rPr>
              <a:t>лица </a:t>
            </a:r>
            <a:r>
              <a:rPr sz="1800" spc="-10" dirty="0">
                <a:latin typeface="Calibri"/>
                <a:cs typeface="Calibri"/>
              </a:rPr>
              <a:t>денежной</a:t>
            </a:r>
            <a:r>
              <a:rPr sz="1800" spc="2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суммы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на </a:t>
            </a:r>
            <a:r>
              <a:rPr sz="1800" spc="-5" dirty="0">
                <a:latin typeface="Calibri"/>
                <a:cs typeface="Calibri"/>
              </a:rPr>
              <a:t>имя </a:t>
            </a:r>
            <a:r>
              <a:rPr sz="1800" spc="-10" dirty="0">
                <a:latin typeface="Calibri"/>
                <a:cs typeface="Calibri"/>
              </a:rPr>
              <a:t>другого </a:t>
            </a:r>
            <a:r>
              <a:rPr sz="1800" spc="-5" dirty="0">
                <a:latin typeface="Calibri"/>
                <a:cs typeface="Calibri"/>
              </a:rPr>
              <a:t>лица </a:t>
            </a:r>
            <a:r>
              <a:rPr sz="1800" dirty="0">
                <a:latin typeface="Calibri"/>
                <a:cs typeface="Calibri"/>
              </a:rPr>
              <a:t>с </a:t>
            </a:r>
            <a:r>
              <a:rPr sz="1800" spc="-10" dirty="0">
                <a:latin typeface="Calibri"/>
                <a:cs typeface="Calibri"/>
              </a:rPr>
              <a:t>тем, чтобы </a:t>
            </a:r>
            <a:r>
              <a:rPr sz="1800" spc="-5" dirty="0">
                <a:latin typeface="Calibri"/>
                <a:cs typeface="Calibri"/>
              </a:rPr>
              <a:t>она </a:t>
            </a:r>
            <a:r>
              <a:rPr sz="1800" dirty="0">
                <a:latin typeface="Calibri"/>
                <a:cs typeface="Calibri"/>
              </a:rPr>
              <a:t>была выдана </a:t>
            </a:r>
            <a:r>
              <a:rPr sz="1800" spc="-10" dirty="0">
                <a:latin typeface="Calibri"/>
                <a:cs typeface="Calibri"/>
              </a:rPr>
              <a:t>ему </a:t>
            </a:r>
            <a:r>
              <a:rPr sz="1800" spc="-20" dirty="0">
                <a:latin typeface="Calibri"/>
                <a:cs typeface="Calibri"/>
              </a:rPr>
              <a:t>только </a:t>
            </a:r>
            <a:r>
              <a:rPr sz="1800" spc="-5" dirty="0">
                <a:latin typeface="Calibri"/>
                <a:cs typeface="Calibri"/>
              </a:rPr>
              <a:t>после </a:t>
            </a:r>
            <a:r>
              <a:rPr sz="1800" spc="-10" dirty="0">
                <a:latin typeface="Calibri"/>
                <a:cs typeface="Calibri"/>
              </a:rPr>
              <a:t>выполнения определенного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условия.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marL="584835" indent="-285750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sz="1800" b="1" spc="-5" dirty="0">
                <a:latin typeface="Calibri"/>
                <a:cs typeface="Calibri"/>
              </a:rPr>
              <a:t>Надежность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5" dirty="0">
                <a:latin typeface="Calibri"/>
                <a:cs typeface="Calibri"/>
              </a:rPr>
              <a:t>передача </a:t>
            </a:r>
            <a:r>
              <a:rPr sz="1800" spc="-10" dirty="0">
                <a:latin typeface="Calibri"/>
                <a:cs typeface="Calibri"/>
              </a:rPr>
              <a:t>средств </a:t>
            </a:r>
            <a:r>
              <a:rPr sz="1800" spc="-15" dirty="0">
                <a:latin typeface="Calibri"/>
                <a:cs typeface="Calibri"/>
              </a:rPr>
              <a:t>регулируется </a:t>
            </a:r>
            <a:r>
              <a:rPr sz="1800" spc="-10" dirty="0">
                <a:latin typeface="Calibri"/>
                <a:cs typeface="Calibri"/>
              </a:rPr>
              <a:t>трехсторонним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договором.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584835" indent="-28575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3654425" algn="l"/>
              </a:tabLst>
            </a:pPr>
            <a:r>
              <a:rPr sz="1800" b="1" spc="-5" dirty="0">
                <a:latin typeface="Calibri"/>
                <a:cs typeface="Calibri"/>
              </a:rPr>
              <a:t>Безопасность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10" dirty="0">
                <a:latin typeface="Calibri"/>
                <a:cs typeface="Calibri"/>
              </a:rPr>
              <a:t>сумма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сделки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до	млн. </a:t>
            </a:r>
            <a:r>
              <a:rPr sz="1800" spc="-10" dirty="0">
                <a:latin typeface="Calibri"/>
                <a:cs typeface="Calibri"/>
              </a:rPr>
              <a:t>рублей застрахована </a:t>
            </a:r>
            <a:r>
              <a:rPr sz="1800" spc="-15" dirty="0">
                <a:latin typeface="Calibri"/>
                <a:cs typeface="Calibri"/>
              </a:rPr>
              <a:t>государством </a:t>
            </a:r>
            <a:r>
              <a:rPr sz="1800" spc="-5" dirty="0">
                <a:latin typeface="Calibri"/>
                <a:cs typeface="Calibri"/>
              </a:rPr>
              <a:t>(на время регистрации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ДДУ).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584835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800" b="1" spc="-5" dirty="0">
                <a:latin typeface="Calibri"/>
                <a:cs typeface="Calibri"/>
              </a:rPr>
              <a:t>Доступность </a:t>
            </a:r>
            <a:r>
              <a:rPr sz="1800" dirty="0">
                <a:latin typeface="Calibri"/>
                <a:cs typeface="Calibri"/>
              </a:rPr>
              <a:t>– в любое </a:t>
            </a:r>
            <a:r>
              <a:rPr sz="1800" spc="-5" dirty="0">
                <a:latin typeface="Calibri"/>
                <a:cs typeface="Calibri"/>
              </a:rPr>
              <a:t>время </a:t>
            </a:r>
            <a:r>
              <a:rPr sz="1800" dirty="0">
                <a:latin typeface="Calibri"/>
                <a:cs typeface="Calibri"/>
              </a:rPr>
              <a:t>все </a:t>
            </a:r>
            <a:r>
              <a:rPr sz="1800" spc="-10" dirty="0">
                <a:latin typeface="Calibri"/>
                <a:cs typeface="Calibri"/>
              </a:rPr>
              <a:t>стороны сделки </a:t>
            </a:r>
            <a:r>
              <a:rPr sz="1800" spc="-5" dirty="0">
                <a:latin typeface="Calibri"/>
                <a:cs typeface="Calibri"/>
              </a:rPr>
              <a:t>могут </a:t>
            </a:r>
            <a:r>
              <a:rPr sz="1800" dirty="0">
                <a:latin typeface="Calibri"/>
                <a:cs typeface="Calibri"/>
              </a:rPr>
              <a:t>взять </a:t>
            </a:r>
            <a:r>
              <a:rPr sz="1800" spc="-5" dirty="0">
                <a:latin typeface="Calibri"/>
                <a:cs typeface="Calibri"/>
              </a:rPr>
              <a:t>выписку об </a:t>
            </a:r>
            <a:r>
              <a:rPr sz="1800" spc="-10" dirty="0">
                <a:latin typeface="Calibri"/>
                <a:cs typeface="Calibri"/>
              </a:rPr>
              <a:t>остатке </a:t>
            </a:r>
            <a:r>
              <a:rPr sz="1800" spc="-5" dirty="0">
                <a:latin typeface="Calibri"/>
                <a:cs typeface="Calibri"/>
              </a:rPr>
              <a:t>со </a:t>
            </a:r>
            <a:r>
              <a:rPr sz="1800" spc="-10" dirty="0">
                <a:latin typeface="Calibri"/>
                <a:cs typeface="Calibri"/>
              </a:rPr>
              <a:t>счета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эскроу.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584835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800" b="1" spc="-5" dirty="0">
                <a:latin typeface="Calibri"/>
                <a:cs typeface="Calibri"/>
              </a:rPr>
              <a:t>Прогрессивность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10" dirty="0">
                <a:latin typeface="Calibri"/>
                <a:cs typeface="Calibri"/>
              </a:rPr>
              <a:t>счет </a:t>
            </a:r>
            <a:r>
              <a:rPr sz="1800" spc="-5" dirty="0">
                <a:latin typeface="Calibri"/>
                <a:cs typeface="Calibri"/>
              </a:rPr>
              <a:t>эскроу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10" dirty="0">
                <a:latin typeface="Calibri"/>
                <a:cs typeface="Calibri"/>
              </a:rPr>
              <a:t>популярный инструмент </a:t>
            </a:r>
            <a:r>
              <a:rPr sz="1800" dirty="0">
                <a:latin typeface="Calibri"/>
                <a:cs typeface="Calibri"/>
              </a:rPr>
              <a:t>на </a:t>
            </a:r>
            <a:r>
              <a:rPr sz="1800" spc="-10" dirty="0">
                <a:latin typeface="Calibri"/>
                <a:cs typeface="Calibri"/>
              </a:rPr>
              <a:t>рынке недвижимости </a:t>
            </a:r>
            <a:r>
              <a:rPr sz="1800" dirty="0">
                <a:latin typeface="Calibri"/>
                <a:cs typeface="Calibri"/>
              </a:rPr>
              <a:t>во </a:t>
            </a:r>
            <a:r>
              <a:rPr sz="1800" spc="-5" dirty="0">
                <a:latin typeface="Calibri"/>
                <a:cs typeface="Calibri"/>
              </a:rPr>
              <a:t>всем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мире.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33400" y="1143000"/>
            <a:ext cx="11062335" cy="50372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Что такое </a:t>
            </a:r>
            <a:r>
              <a:rPr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счет</a:t>
            </a:r>
            <a:r>
              <a:rPr sz="2400" spc="-15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эскроу</a:t>
            </a:r>
            <a:endParaRPr sz="2400" dirty="0">
              <a:solidFill>
                <a:schemeClr val="accent1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700" b="1" spc="-5" dirty="0">
                <a:latin typeface="Calibri"/>
                <a:cs typeface="Calibri"/>
              </a:rPr>
              <a:t>Специальный банковский счет </a:t>
            </a:r>
            <a:r>
              <a:rPr sz="1700" spc="-5" dirty="0">
                <a:latin typeface="Calibri"/>
                <a:cs typeface="Calibri"/>
              </a:rPr>
              <a:t>(п. </a:t>
            </a:r>
            <a:r>
              <a:rPr sz="1700" dirty="0">
                <a:latin typeface="Calibri"/>
                <a:cs typeface="Calibri"/>
              </a:rPr>
              <a:t>2.8 инструкции </a:t>
            </a:r>
            <a:r>
              <a:rPr sz="1700" spc="-5" dirty="0">
                <a:latin typeface="Calibri"/>
                <a:cs typeface="Calibri"/>
              </a:rPr>
              <a:t>Банка </a:t>
            </a:r>
            <a:r>
              <a:rPr sz="1700" spc="-10" dirty="0">
                <a:latin typeface="Calibri"/>
                <a:cs typeface="Calibri"/>
              </a:rPr>
              <a:t>России от </a:t>
            </a:r>
            <a:r>
              <a:rPr sz="1700" dirty="0">
                <a:latin typeface="Calibri"/>
                <a:cs typeface="Calibri"/>
              </a:rPr>
              <a:t>30.05.2014 №153-И) – </a:t>
            </a:r>
            <a:r>
              <a:rPr sz="1700" spc="-5" dirty="0">
                <a:latin typeface="Calibri"/>
                <a:cs typeface="Calibri"/>
              </a:rPr>
              <a:t>предназначается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для</a:t>
            </a:r>
            <a:endParaRPr sz="17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700" spc="-5" dirty="0">
                <a:latin typeface="Calibri"/>
                <a:cs typeface="Calibri"/>
              </a:rPr>
              <a:t>временного </a:t>
            </a:r>
            <a:r>
              <a:rPr sz="1700" dirty="0">
                <a:latin typeface="Calibri"/>
                <a:cs typeface="Calibri"/>
              </a:rPr>
              <a:t>размещения </a:t>
            </a:r>
            <a:r>
              <a:rPr sz="1700" spc="-5" dirty="0">
                <a:latin typeface="Calibri"/>
                <a:cs typeface="Calibri"/>
              </a:rPr>
              <a:t>денежных сумм, </a:t>
            </a:r>
            <a:r>
              <a:rPr sz="1700" dirty="0">
                <a:latin typeface="Calibri"/>
                <a:cs typeface="Calibri"/>
              </a:rPr>
              <a:t>переведенных </a:t>
            </a:r>
            <a:r>
              <a:rPr sz="1700" spc="-10" dirty="0">
                <a:latin typeface="Calibri"/>
                <a:cs typeface="Calibri"/>
              </a:rPr>
              <a:t>владельцем </a:t>
            </a:r>
            <a:r>
              <a:rPr sz="1700" dirty="0">
                <a:latin typeface="Calibri"/>
                <a:cs typeface="Calibri"/>
              </a:rPr>
              <a:t>счета </a:t>
            </a:r>
            <a:r>
              <a:rPr sz="1700" spc="-5" dirty="0">
                <a:latin typeface="Calibri"/>
                <a:cs typeface="Calibri"/>
              </a:rPr>
              <a:t>для последующей передачи третьему лицу  </a:t>
            </a:r>
            <a:r>
              <a:rPr sz="1700" dirty="0">
                <a:latin typeface="Calibri"/>
                <a:cs typeface="Calibri"/>
              </a:rPr>
              <a:t>при возникновении оснований, </a:t>
            </a:r>
            <a:r>
              <a:rPr sz="1700" spc="-10" dirty="0">
                <a:latin typeface="Calibri"/>
                <a:cs typeface="Calibri"/>
              </a:rPr>
              <a:t>определенных </a:t>
            </a:r>
            <a:r>
              <a:rPr sz="1700" dirty="0">
                <a:latin typeface="Calibri"/>
                <a:cs typeface="Calibri"/>
              </a:rPr>
              <a:t>специальным </a:t>
            </a:r>
            <a:r>
              <a:rPr sz="1700" spc="-10" dirty="0">
                <a:latin typeface="Calibri"/>
                <a:cs typeface="Calibri"/>
              </a:rPr>
              <a:t>соглашением </a:t>
            </a:r>
            <a:r>
              <a:rPr sz="1700" spc="-5" dirty="0">
                <a:latin typeface="Calibri"/>
                <a:cs typeface="Calibri"/>
              </a:rPr>
              <a:t>(п.1 </a:t>
            </a:r>
            <a:r>
              <a:rPr sz="1700" spc="-25" dirty="0">
                <a:latin typeface="Calibri"/>
                <a:cs typeface="Calibri"/>
              </a:rPr>
              <a:t>ст. </a:t>
            </a:r>
            <a:r>
              <a:rPr sz="1700" dirty="0">
                <a:latin typeface="Calibri"/>
                <a:cs typeface="Calibri"/>
              </a:rPr>
              <a:t>860.7 </a:t>
            </a:r>
            <a:r>
              <a:rPr sz="1700" spc="-15" dirty="0">
                <a:latin typeface="Calibri"/>
                <a:cs typeface="Calibri"/>
              </a:rPr>
              <a:t>Гражданского кодекса</a:t>
            </a:r>
            <a:r>
              <a:rPr sz="1700" spc="4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РФ)</a:t>
            </a:r>
            <a:endParaRPr sz="1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643255">
              <a:lnSpc>
                <a:spcPct val="100000"/>
              </a:lnSpc>
            </a:pPr>
            <a:r>
              <a:rPr sz="1700" spc="-5" dirty="0">
                <a:latin typeface="Calibri"/>
                <a:cs typeface="Calibri"/>
              </a:rPr>
              <a:t>Закон ФЗ-214 обязывает </a:t>
            </a:r>
            <a:r>
              <a:rPr sz="1700" spc="-10" dirty="0">
                <a:latin typeface="Calibri"/>
                <a:cs typeface="Calibri"/>
              </a:rPr>
              <a:t>каждого </a:t>
            </a:r>
            <a:r>
              <a:rPr sz="1700" spc="-5" dirty="0">
                <a:latin typeface="Calibri"/>
                <a:cs typeface="Calibri"/>
              </a:rPr>
              <a:t>Застройщика </a:t>
            </a:r>
            <a:r>
              <a:rPr sz="1700" dirty="0">
                <a:latin typeface="Calibri"/>
                <a:cs typeface="Calibri"/>
              </a:rPr>
              <a:t>обеспечить </a:t>
            </a:r>
            <a:r>
              <a:rPr sz="1700" spc="-5" dirty="0">
                <a:latin typeface="Calibri"/>
                <a:cs typeface="Calibri"/>
              </a:rPr>
              <a:t>исполнение </a:t>
            </a:r>
            <a:r>
              <a:rPr sz="1700" dirty="0">
                <a:latin typeface="Calibri"/>
                <a:cs typeface="Calibri"/>
              </a:rPr>
              <a:t>своих </a:t>
            </a:r>
            <a:r>
              <a:rPr sz="1700" spc="-5" dirty="0">
                <a:latin typeface="Calibri"/>
                <a:cs typeface="Calibri"/>
              </a:rPr>
              <a:t>обязательств перед </a:t>
            </a:r>
            <a:r>
              <a:rPr sz="1700" spc="-10" dirty="0">
                <a:latin typeface="Calibri"/>
                <a:cs typeface="Calibri"/>
              </a:rPr>
              <a:t>дольщиком </a:t>
            </a:r>
            <a:r>
              <a:rPr sz="1700" dirty="0">
                <a:latin typeface="Calibri"/>
                <a:cs typeface="Calibri"/>
              </a:rPr>
              <a:t>по  </a:t>
            </a:r>
            <a:r>
              <a:rPr sz="1700" spc="-10" dirty="0">
                <a:latin typeface="Calibri"/>
                <a:cs typeface="Calibri"/>
              </a:rPr>
              <a:t>Договору </a:t>
            </a:r>
            <a:r>
              <a:rPr sz="1700" spc="-15" dirty="0">
                <a:latin typeface="Calibri"/>
                <a:cs typeface="Calibri"/>
              </a:rPr>
              <a:t>Долевого </a:t>
            </a:r>
            <a:r>
              <a:rPr sz="1700" spc="-5" dirty="0">
                <a:latin typeface="Calibri"/>
                <a:cs typeface="Calibri"/>
              </a:rPr>
              <a:t>Участия </a:t>
            </a:r>
            <a:r>
              <a:rPr sz="1700" dirty="0">
                <a:latin typeface="Calibri"/>
                <a:cs typeface="Calibri"/>
              </a:rPr>
              <a:t>в </a:t>
            </a:r>
            <a:r>
              <a:rPr sz="1700" spc="-5" dirty="0">
                <a:latin typeface="Calibri"/>
                <a:cs typeface="Calibri"/>
              </a:rPr>
              <a:t>строительстве</a:t>
            </a:r>
            <a:r>
              <a:rPr sz="1700" spc="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(ДДУ)</a:t>
            </a:r>
            <a:endParaRPr sz="1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700" spc="-25" dirty="0">
                <a:latin typeface="Calibri"/>
                <a:cs typeface="Calibri"/>
              </a:rPr>
              <a:t>Таким </a:t>
            </a:r>
            <a:r>
              <a:rPr sz="1700" b="1" spc="-5" dirty="0">
                <a:latin typeface="Calibri"/>
                <a:cs typeface="Calibri"/>
              </a:rPr>
              <a:t>обеспечением обязательств Застройщика </a:t>
            </a:r>
            <a:r>
              <a:rPr sz="1700" spc="-5" dirty="0" err="1">
                <a:latin typeface="Calibri"/>
                <a:cs typeface="Calibri"/>
              </a:rPr>
              <a:t>могут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 err="1" smtClean="0">
                <a:latin typeface="Calibri"/>
                <a:cs typeface="Calibri"/>
              </a:rPr>
              <a:t>служить</a:t>
            </a:r>
            <a:r>
              <a:rPr sz="1700" dirty="0" smtClean="0">
                <a:latin typeface="Calibri"/>
                <a:cs typeface="Calibri"/>
              </a:rPr>
              <a:t>:</a:t>
            </a:r>
          </a:p>
          <a:p>
            <a:pPr marL="584835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700" spc="-5" dirty="0" err="1" smtClean="0">
                <a:latin typeface="Calibri"/>
                <a:cs typeface="Calibri"/>
              </a:rPr>
              <a:t>Поручительство</a:t>
            </a:r>
            <a:r>
              <a:rPr sz="1700" spc="-5" dirty="0" smtClean="0">
                <a:latin typeface="Calibri"/>
                <a:cs typeface="Calibri"/>
              </a:rPr>
              <a:t> </a:t>
            </a:r>
            <a:r>
              <a:rPr sz="1700" spc="-5" dirty="0" err="1" smtClean="0">
                <a:latin typeface="Calibri"/>
                <a:cs typeface="Calibri"/>
              </a:rPr>
              <a:t>банка</a:t>
            </a:r>
            <a:r>
              <a:rPr sz="1700" spc="-5" dirty="0" smtClean="0">
                <a:latin typeface="Calibri"/>
                <a:cs typeface="Calibri"/>
              </a:rPr>
              <a:t> (</a:t>
            </a:r>
            <a:r>
              <a:rPr sz="1700" spc="-5" dirty="0" err="1" smtClean="0">
                <a:latin typeface="Calibri"/>
                <a:cs typeface="Calibri"/>
              </a:rPr>
              <a:t>на</a:t>
            </a:r>
            <a:r>
              <a:rPr sz="1700" spc="-5" dirty="0" smtClean="0">
                <a:latin typeface="Calibri"/>
                <a:cs typeface="Calibri"/>
              </a:rPr>
              <a:t> </a:t>
            </a:r>
            <a:r>
              <a:rPr sz="1700" dirty="0" err="1" smtClean="0">
                <a:latin typeface="Calibri"/>
                <a:cs typeface="Calibri"/>
              </a:rPr>
              <a:t>практике</a:t>
            </a:r>
            <a:r>
              <a:rPr sz="1700" dirty="0" smtClean="0">
                <a:latin typeface="Calibri"/>
                <a:cs typeface="Calibri"/>
              </a:rPr>
              <a:t> </a:t>
            </a:r>
            <a:r>
              <a:rPr sz="1700" dirty="0" err="1" smtClean="0">
                <a:latin typeface="Calibri"/>
                <a:cs typeface="Calibri"/>
              </a:rPr>
              <a:t>не</a:t>
            </a:r>
            <a:r>
              <a:rPr sz="1700" dirty="0" smtClean="0">
                <a:latin typeface="Calibri"/>
                <a:cs typeface="Calibri"/>
              </a:rPr>
              <a:t> </a:t>
            </a:r>
            <a:r>
              <a:rPr sz="1700" spc="-15" dirty="0" err="1" smtClean="0">
                <a:latin typeface="Calibri"/>
                <a:cs typeface="Calibri"/>
              </a:rPr>
              <a:t>работает</a:t>
            </a:r>
            <a:r>
              <a:rPr sz="1700" spc="-15" dirty="0" smtClean="0">
                <a:latin typeface="Calibri"/>
                <a:cs typeface="Calibri"/>
              </a:rPr>
              <a:t>, </a:t>
            </a:r>
            <a:r>
              <a:rPr sz="1700" dirty="0" err="1" smtClean="0">
                <a:latin typeface="Calibri"/>
                <a:cs typeface="Calibri"/>
              </a:rPr>
              <a:t>не</a:t>
            </a:r>
            <a:r>
              <a:rPr sz="1700" dirty="0" smtClean="0">
                <a:latin typeface="Calibri"/>
                <a:cs typeface="Calibri"/>
              </a:rPr>
              <a:t> </a:t>
            </a:r>
            <a:r>
              <a:rPr sz="1700" dirty="0" err="1" smtClean="0">
                <a:latin typeface="Calibri"/>
                <a:cs typeface="Calibri"/>
              </a:rPr>
              <a:t>прижилось</a:t>
            </a:r>
            <a:r>
              <a:rPr sz="1700" dirty="0" smtClean="0">
                <a:latin typeface="Calibri"/>
                <a:cs typeface="Calibri"/>
              </a:rPr>
              <a:t> </a:t>
            </a:r>
            <a:r>
              <a:rPr sz="1700" dirty="0" err="1" smtClean="0">
                <a:latin typeface="Calibri"/>
                <a:cs typeface="Calibri"/>
              </a:rPr>
              <a:t>на</a:t>
            </a:r>
            <a:r>
              <a:rPr sz="1700" spc="-50" dirty="0" smtClean="0">
                <a:latin typeface="Calibri"/>
                <a:cs typeface="Calibri"/>
              </a:rPr>
              <a:t> </a:t>
            </a:r>
            <a:r>
              <a:rPr sz="1700" spc="-5" dirty="0" err="1" smtClean="0">
                <a:latin typeface="Calibri"/>
                <a:cs typeface="Calibri"/>
              </a:rPr>
              <a:t>рынке</a:t>
            </a:r>
            <a:r>
              <a:rPr sz="1700" spc="-5" dirty="0" smtClean="0">
                <a:latin typeface="Calibri"/>
                <a:cs typeface="Calibri"/>
              </a:rPr>
              <a:t>);</a:t>
            </a:r>
            <a:endParaRPr sz="1700" dirty="0" smtClean="0">
              <a:latin typeface="Calibri"/>
              <a:cs typeface="Calibri"/>
            </a:endParaRPr>
          </a:p>
          <a:p>
            <a:pPr marL="584835" marR="1753235" indent="-28575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1700" spc="-5" dirty="0" err="1" smtClean="0">
                <a:latin typeface="Calibri"/>
                <a:cs typeface="Calibri"/>
              </a:rPr>
              <a:t>Страхование</a:t>
            </a:r>
            <a:r>
              <a:rPr sz="1700" spc="-5" dirty="0" smtClean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гражданской ответственности (на практике </a:t>
            </a:r>
            <a:r>
              <a:rPr sz="1700" spc="-10" dirty="0">
                <a:latin typeface="Calibri"/>
                <a:cs typeface="Calibri"/>
              </a:rPr>
              <a:t>работает, </a:t>
            </a:r>
            <a:r>
              <a:rPr sz="1700" dirty="0">
                <a:latin typeface="Calibri"/>
                <a:cs typeface="Calibri"/>
              </a:rPr>
              <a:t>но вызывает </a:t>
            </a:r>
            <a:r>
              <a:rPr sz="1700" spc="-5" dirty="0">
                <a:latin typeface="Calibri"/>
                <a:cs typeface="Calibri"/>
              </a:rPr>
              <a:t>ряд сложностей </a:t>
            </a:r>
            <a:r>
              <a:rPr sz="1700" dirty="0">
                <a:latin typeface="Calibri"/>
                <a:cs typeface="Calibri"/>
              </a:rPr>
              <a:t>в  применении, фактически</a:t>
            </a:r>
            <a:r>
              <a:rPr sz="1700" spc="-5" dirty="0">
                <a:latin typeface="Calibri"/>
                <a:cs typeface="Calibri"/>
              </a:rPr>
              <a:t> отказались);</a:t>
            </a:r>
            <a:endParaRPr sz="1700" dirty="0">
              <a:latin typeface="Calibri"/>
              <a:cs typeface="Calibri"/>
            </a:endParaRPr>
          </a:p>
          <a:p>
            <a:pPr marL="584835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700" dirty="0">
                <a:latin typeface="Calibri"/>
                <a:cs typeface="Calibri"/>
              </a:rPr>
              <a:t>С ноября </a:t>
            </a:r>
            <a:r>
              <a:rPr sz="1700" spc="-10" dirty="0">
                <a:latin typeface="Calibri"/>
                <a:cs typeface="Calibri"/>
              </a:rPr>
              <a:t>2017г., </a:t>
            </a:r>
            <a:r>
              <a:rPr sz="1700" spc="-5" dirty="0">
                <a:latin typeface="Calibri"/>
                <a:cs typeface="Calibri"/>
              </a:rPr>
              <a:t>выплаты </a:t>
            </a:r>
            <a:r>
              <a:rPr sz="1700" dirty="0">
                <a:latin typeface="Calibri"/>
                <a:cs typeface="Calibri"/>
              </a:rPr>
              <a:t>в </a:t>
            </a:r>
            <a:r>
              <a:rPr sz="1700" spc="-5" dirty="0">
                <a:latin typeface="Calibri"/>
                <a:cs typeface="Calibri"/>
              </a:rPr>
              <a:t>компенсационный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5" dirty="0">
                <a:latin typeface="Calibri"/>
                <a:cs typeface="Calibri"/>
              </a:rPr>
              <a:t>фонд;</a:t>
            </a:r>
            <a:endParaRPr sz="1700" dirty="0">
              <a:latin typeface="Calibri"/>
              <a:cs typeface="Calibri"/>
            </a:endParaRPr>
          </a:p>
          <a:p>
            <a:pPr marL="584835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700" dirty="0">
                <a:latin typeface="Calibri"/>
                <a:cs typeface="Calibri"/>
              </a:rPr>
              <a:t>Расчеты с </a:t>
            </a:r>
            <a:r>
              <a:rPr sz="1700" spc="-5" dirty="0">
                <a:latin typeface="Calibri"/>
                <a:cs typeface="Calibri"/>
              </a:rPr>
              <a:t>Застройщиком </a:t>
            </a:r>
            <a:r>
              <a:rPr sz="1700" dirty="0">
                <a:latin typeface="Calibri"/>
                <a:cs typeface="Calibri"/>
              </a:rPr>
              <a:t>через счета эскроу </a:t>
            </a:r>
            <a:r>
              <a:rPr sz="1700" spc="-10" dirty="0">
                <a:latin typeface="Calibri"/>
                <a:cs typeface="Calibri"/>
              </a:rPr>
              <a:t>(как альтернатива </a:t>
            </a:r>
            <a:r>
              <a:rPr sz="1700" dirty="0">
                <a:latin typeface="Calibri"/>
                <a:cs typeface="Calibri"/>
              </a:rPr>
              <a:t>первым </a:t>
            </a:r>
            <a:r>
              <a:rPr sz="1700" spc="-10" dirty="0">
                <a:latin typeface="Calibri"/>
                <a:cs typeface="Calibri"/>
              </a:rPr>
              <a:t>двум </a:t>
            </a:r>
            <a:r>
              <a:rPr sz="1700" dirty="0">
                <a:latin typeface="Calibri"/>
                <a:cs typeface="Calibri"/>
              </a:rPr>
              <a:t>вариантам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обеспечения).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12700" marR="906780">
              <a:lnSpc>
                <a:spcPct val="100000"/>
              </a:lnSpc>
            </a:pPr>
            <a:r>
              <a:rPr sz="1700" spc="-5" dirty="0">
                <a:latin typeface="Calibri"/>
                <a:cs typeface="Calibri"/>
              </a:rPr>
              <a:t>Статьи </a:t>
            </a:r>
            <a:r>
              <a:rPr sz="1700" dirty="0">
                <a:latin typeface="Calibri"/>
                <a:cs typeface="Calibri"/>
              </a:rPr>
              <a:t>15.4 и 15.5 </a:t>
            </a:r>
            <a:r>
              <a:rPr sz="1700" spc="-5" dirty="0">
                <a:latin typeface="Calibri"/>
                <a:cs typeface="Calibri"/>
              </a:rPr>
              <a:t>закона ФЗ-214, </a:t>
            </a:r>
            <a:r>
              <a:rPr sz="1700" b="1" dirty="0">
                <a:latin typeface="Calibri"/>
                <a:cs typeface="Calibri"/>
              </a:rPr>
              <a:t>об </a:t>
            </a:r>
            <a:r>
              <a:rPr sz="1700" b="1" spc="-5" dirty="0">
                <a:latin typeface="Calibri"/>
                <a:cs typeface="Calibri"/>
              </a:rPr>
              <a:t>использовании </a:t>
            </a:r>
            <a:r>
              <a:rPr sz="1700" b="1" spc="-10" dirty="0">
                <a:latin typeface="Calibri"/>
                <a:cs typeface="Calibri"/>
              </a:rPr>
              <a:t>счетов </a:t>
            </a:r>
            <a:r>
              <a:rPr sz="1700" b="1" spc="-5" dirty="0">
                <a:latin typeface="Calibri"/>
                <a:cs typeface="Calibri"/>
              </a:rPr>
              <a:t>эскроу </a:t>
            </a:r>
            <a:r>
              <a:rPr sz="1700" b="1" dirty="0">
                <a:latin typeface="Calibri"/>
                <a:cs typeface="Calibri"/>
              </a:rPr>
              <a:t>для </a:t>
            </a:r>
            <a:r>
              <a:rPr sz="1700" b="1" spc="-5" dirty="0">
                <a:latin typeface="Calibri"/>
                <a:cs typeface="Calibri"/>
              </a:rPr>
              <a:t>застройщиков </a:t>
            </a:r>
            <a:r>
              <a:rPr sz="1700" b="1" dirty="0">
                <a:latin typeface="Calibri"/>
                <a:cs typeface="Calibri"/>
              </a:rPr>
              <a:t>и </a:t>
            </a:r>
            <a:r>
              <a:rPr sz="1700" b="1" spc="-10" dirty="0">
                <a:latin typeface="Calibri"/>
                <a:cs typeface="Calibri"/>
              </a:rPr>
              <a:t>участников долевого  </a:t>
            </a:r>
            <a:r>
              <a:rPr sz="1700" b="1" spc="-5" dirty="0">
                <a:latin typeface="Calibri"/>
                <a:cs typeface="Calibri"/>
              </a:rPr>
              <a:t>строительства</a:t>
            </a:r>
            <a:r>
              <a:rPr sz="1700" spc="-5" dirty="0">
                <a:latin typeface="Calibri"/>
                <a:cs typeface="Calibri"/>
              </a:rPr>
              <a:t>, </a:t>
            </a:r>
            <a:r>
              <a:rPr sz="1700" dirty="0">
                <a:latin typeface="Calibri"/>
                <a:cs typeface="Calibri"/>
              </a:rPr>
              <a:t>применятся с </a:t>
            </a:r>
            <a:r>
              <a:rPr sz="1700" b="1" dirty="0">
                <a:latin typeface="Calibri"/>
                <a:cs typeface="Calibri"/>
              </a:rPr>
              <a:t>01 </a:t>
            </a:r>
            <a:r>
              <a:rPr sz="1700" b="1" spc="-5" dirty="0">
                <a:latin typeface="Calibri"/>
                <a:cs typeface="Calibri"/>
              </a:rPr>
              <a:t>июля </a:t>
            </a:r>
            <a:r>
              <a:rPr sz="1700" b="1" spc="-15" dirty="0">
                <a:latin typeface="Calibri"/>
                <a:cs typeface="Calibri"/>
              </a:rPr>
              <a:t>2017г. </a:t>
            </a:r>
            <a:r>
              <a:rPr sz="1700" spc="-5" dirty="0">
                <a:latin typeface="Calibri"/>
                <a:cs typeface="Calibri"/>
              </a:rPr>
              <a:t>(п.3, </a:t>
            </a:r>
            <a:r>
              <a:rPr sz="1700" spc="-20" dirty="0">
                <a:latin typeface="Calibri"/>
                <a:cs typeface="Calibri"/>
              </a:rPr>
              <a:t>ст.7 </a:t>
            </a:r>
            <a:r>
              <a:rPr sz="1700" spc="-10" dirty="0">
                <a:latin typeface="Calibri"/>
                <a:cs typeface="Calibri"/>
              </a:rPr>
              <a:t>вводного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закона).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7508" y="503682"/>
            <a:ext cx="466029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ОПРЕДЕЛЕНИЕ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0" y="381000"/>
            <a:ext cx="7086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6170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1447800"/>
            <a:ext cx="4648200" cy="4648200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0" y="1447800"/>
            <a:ext cx="46482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4300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0" y="304800"/>
            <a:ext cx="6096000" cy="6096000"/>
          </a:xfrm>
        </p:spPr>
      </p:pic>
    </p:spTree>
    <p:extLst>
      <p:ext uri="{BB962C8B-B14F-4D97-AF65-F5344CB8AC3E}">
        <p14:creationId xmlns:p14="http://schemas.microsoft.com/office/powerpoint/2010/main" xmlns="" val="1878101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9681" y="1649348"/>
            <a:ext cx="11006455" cy="29751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Участники трехстороннего</a:t>
            </a:r>
            <a:r>
              <a:rPr sz="2400" spc="-5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договора:</a:t>
            </a:r>
            <a:endParaRPr sz="2400" dirty="0">
              <a:solidFill>
                <a:schemeClr val="accent1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12700" marR="5715">
              <a:lnSpc>
                <a:spcPct val="100000"/>
              </a:lnSpc>
              <a:spcBef>
                <a:spcPts val="5"/>
              </a:spcBef>
              <a:tabLst>
                <a:tab pos="1126490" algn="l"/>
                <a:tab pos="2650490" algn="l"/>
                <a:tab pos="2893060" algn="l"/>
                <a:tab pos="3588385" algn="l"/>
                <a:tab pos="4919980" algn="l"/>
                <a:tab pos="6322695" algn="l"/>
                <a:tab pos="7303770" algn="l"/>
                <a:tab pos="8363584" algn="l"/>
                <a:tab pos="10010775" algn="l"/>
              </a:tabLst>
            </a:pPr>
            <a:r>
              <a:rPr sz="1800" b="1" spc="-10" dirty="0">
                <a:latin typeface="Calibri"/>
                <a:cs typeface="Calibri"/>
              </a:rPr>
              <a:t>Покупатель </a:t>
            </a:r>
            <a:r>
              <a:rPr sz="1800" b="1" spc="-5" dirty="0">
                <a:latin typeface="Calibri"/>
                <a:cs typeface="Calibri"/>
              </a:rPr>
              <a:t>(Депонент)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5" dirty="0">
                <a:latin typeface="Calibri"/>
                <a:cs typeface="Calibri"/>
              </a:rPr>
              <a:t>инициатор </a:t>
            </a:r>
            <a:r>
              <a:rPr sz="1800" spc="-10" dirty="0">
                <a:latin typeface="Calibri"/>
                <a:cs typeface="Calibri"/>
              </a:rPr>
              <a:t>сделки, переводит средства </a:t>
            </a:r>
            <a:r>
              <a:rPr sz="1800" spc="-5" dirty="0">
                <a:latin typeface="Calibri"/>
                <a:cs typeface="Calibri"/>
              </a:rPr>
              <a:t>за </a:t>
            </a:r>
            <a:r>
              <a:rPr sz="1800" dirty="0">
                <a:latin typeface="Calibri"/>
                <a:cs typeface="Calibri"/>
              </a:rPr>
              <a:t>покупку </a:t>
            </a:r>
            <a:r>
              <a:rPr sz="1800" spc="-5" dirty="0">
                <a:latin typeface="Calibri"/>
                <a:cs typeface="Calibri"/>
              </a:rPr>
              <a:t>имущества на </a:t>
            </a:r>
            <a:r>
              <a:rPr sz="1800" spc="-10" dirty="0">
                <a:latin typeface="Calibri"/>
                <a:cs typeface="Calibri"/>
              </a:rPr>
              <a:t>счет </a:t>
            </a:r>
            <a:r>
              <a:rPr sz="1800" spc="-15" dirty="0">
                <a:latin typeface="Calibri"/>
                <a:cs typeface="Calibri"/>
              </a:rPr>
              <a:t>эскроу.  </a:t>
            </a:r>
            <a:r>
              <a:rPr sz="1800" b="1" spc="-10" dirty="0">
                <a:latin typeface="Calibri"/>
                <a:cs typeface="Calibri"/>
              </a:rPr>
              <a:t>П</a:t>
            </a:r>
            <a:r>
              <a:rPr sz="1800" b="1" dirty="0">
                <a:latin typeface="Calibri"/>
                <a:cs typeface="Calibri"/>
              </a:rPr>
              <a:t>р</a:t>
            </a:r>
            <a:r>
              <a:rPr sz="1800" b="1" spc="-45" dirty="0">
                <a:latin typeface="Calibri"/>
                <a:cs typeface="Calibri"/>
              </a:rPr>
              <a:t>о</a:t>
            </a:r>
            <a:r>
              <a:rPr sz="1800" b="1" spc="-5" dirty="0">
                <a:latin typeface="Calibri"/>
                <a:cs typeface="Calibri"/>
              </a:rPr>
              <a:t>да</a:t>
            </a:r>
            <a:r>
              <a:rPr sz="1800" b="1" spc="-10" dirty="0">
                <a:latin typeface="Calibri"/>
                <a:cs typeface="Calibri"/>
              </a:rPr>
              <a:t>в</a:t>
            </a:r>
            <a:r>
              <a:rPr sz="1800" b="1" dirty="0">
                <a:latin typeface="Calibri"/>
                <a:cs typeface="Calibri"/>
              </a:rPr>
              <a:t>ец	(Бене</a:t>
            </a:r>
            <a:r>
              <a:rPr sz="1800" b="1" spc="-15" dirty="0">
                <a:latin typeface="Calibri"/>
                <a:cs typeface="Calibri"/>
              </a:rPr>
              <a:t>ф</a:t>
            </a:r>
            <a:r>
              <a:rPr sz="1800" b="1" dirty="0">
                <a:latin typeface="Calibri"/>
                <a:cs typeface="Calibri"/>
              </a:rPr>
              <a:t>ици</a:t>
            </a:r>
            <a:r>
              <a:rPr sz="1800" b="1" spc="-15" dirty="0">
                <a:latin typeface="Calibri"/>
                <a:cs typeface="Calibri"/>
              </a:rPr>
              <a:t>а</a:t>
            </a:r>
            <a:r>
              <a:rPr sz="1800" b="1" dirty="0">
                <a:latin typeface="Calibri"/>
                <a:cs typeface="Calibri"/>
              </a:rPr>
              <a:t>р)	</a:t>
            </a:r>
            <a:r>
              <a:rPr sz="1800" dirty="0">
                <a:latin typeface="Calibri"/>
                <a:cs typeface="Calibri"/>
              </a:rPr>
              <a:t>–	по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ле	вып</a:t>
            </a:r>
            <a:r>
              <a:rPr sz="1800" spc="-4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лнения	</a:t>
            </a:r>
            <a:r>
              <a:rPr sz="1800" spc="-5" dirty="0">
                <a:latin typeface="Calibri"/>
                <a:cs typeface="Calibri"/>
              </a:rPr>
              <a:t>обя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-15" dirty="0">
                <a:latin typeface="Calibri"/>
                <a:cs typeface="Calibri"/>
              </a:rPr>
              <a:t>т</a:t>
            </a:r>
            <a:r>
              <a:rPr sz="1800" spc="-2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л</a:t>
            </a:r>
            <a:r>
              <a:rPr sz="1800" spc="-5" dirty="0">
                <a:latin typeface="Calibri"/>
                <a:cs typeface="Calibri"/>
              </a:rPr>
              <a:t>ь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5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в	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5" dirty="0">
                <a:latin typeface="Calibri"/>
                <a:cs typeface="Calibri"/>
              </a:rPr>
              <a:t>о</a:t>
            </a:r>
            <a:r>
              <a:rPr sz="1800" spc="-7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лас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о	</a:t>
            </a:r>
            <a:r>
              <a:rPr sz="1800" spc="-15" dirty="0">
                <a:latin typeface="Calibri"/>
                <a:cs typeface="Calibri"/>
              </a:rPr>
              <a:t>у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л</a:t>
            </a:r>
            <a:r>
              <a:rPr sz="1800" spc="-5" dirty="0">
                <a:latin typeface="Calibri"/>
                <a:cs typeface="Calibri"/>
              </a:rPr>
              <a:t>овия</a:t>
            </a:r>
            <a:r>
              <a:rPr sz="1800" dirty="0">
                <a:latin typeface="Calibri"/>
                <a:cs typeface="Calibri"/>
              </a:rPr>
              <a:t>м	</a:t>
            </a:r>
            <a:r>
              <a:rPr sz="1800" spc="-5" dirty="0">
                <a:latin typeface="Calibri"/>
                <a:cs typeface="Calibri"/>
              </a:rPr>
              <a:t>тр</a:t>
            </a:r>
            <a:r>
              <a:rPr sz="1800" spc="-10" dirty="0">
                <a:latin typeface="Calibri"/>
                <a:cs typeface="Calibri"/>
              </a:rPr>
              <a:t>е</a:t>
            </a:r>
            <a:r>
              <a:rPr sz="1800" spc="-25" dirty="0">
                <a:latin typeface="Calibri"/>
                <a:cs typeface="Calibri"/>
              </a:rPr>
              <a:t>х</a:t>
            </a:r>
            <a:r>
              <a:rPr sz="1800" spc="5" dirty="0">
                <a:latin typeface="Calibri"/>
                <a:cs typeface="Calibri"/>
              </a:rPr>
              <a:t>с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spc="5" dirty="0">
                <a:latin typeface="Calibri"/>
                <a:cs typeface="Calibri"/>
              </a:rPr>
              <a:t>о</a:t>
            </a:r>
            <a:r>
              <a:rPr sz="1800" spc="-5" dirty="0">
                <a:latin typeface="Calibri"/>
                <a:cs typeface="Calibri"/>
              </a:rPr>
              <a:t>ронне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	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spc="-5" dirty="0">
                <a:latin typeface="Calibri"/>
                <a:cs typeface="Calibri"/>
              </a:rPr>
              <a:t>о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spc="-5" dirty="0">
                <a:latin typeface="Calibri"/>
                <a:cs typeface="Calibri"/>
              </a:rPr>
              <a:t>о</a:t>
            </a:r>
            <a:r>
              <a:rPr sz="1800" spc="10" dirty="0">
                <a:latin typeface="Calibri"/>
                <a:cs typeface="Calibri"/>
              </a:rPr>
              <a:t>в</a:t>
            </a:r>
            <a:r>
              <a:rPr sz="1800" spc="-5" dirty="0">
                <a:latin typeface="Calibri"/>
                <a:cs typeface="Calibri"/>
              </a:rPr>
              <a:t>ора,  </a:t>
            </a:r>
            <a:r>
              <a:rPr sz="1800" spc="-10" dirty="0">
                <a:latin typeface="Calibri"/>
                <a:cs typeface="Calibri"/>
              </a:rPr>
              <a:t>получит средства </a:t>
            </a:r>
            <a:r>
              <a:rPr sz="1800" spc="-5" dirty="0">
                <a:latin typeface="Calibri"/>
                <a:cs typeface="Calibri"/>
              </a:rPr>
              <a:t>за имущество путем безналичного </a:t>
            </a:r>
            <a:r>
              <a:rPr sz="1800" spc="-10" dirty="0">
                <a:latin typeface="Calibri"/>
                <a:cs typeface="Calibri"/>
              </a:rPr>
              <a:t>перевода </a:t>
            </a:r>
            <a:r>
              <a:rPr sz="1800" spc="-5" dirty="0">
                <a:latin typeface="Calibri"/>
                <a:cs typeface="Calibri"/>
              </a:rPr>
              <a:t>со </a:t>
            </a:r>
            <a:r>
              <a:rPr sz="1800" spc="-10" dirty="0">
                <a:latin typeface="Calibri"/>
                <a:cs typeface="Calibri"/>
              </a:rPr>
              <a:t>счета </a:t>
            </a:r>
            <a:r>
              <a:rPr sz="1800" spc="-5" dirty="0">
                <a:latin typeface="Calibri"/>
                <a:cs typeface="Calibri"/>
              </a:rPr>
              <a:t>эскроу на </a:t>
            </a:r>
            <a:r>
              <a:rPr sz="1800" spc="-10" dirty="0">
                <a:latin typeface="Calibri"/>
                <a:cs typeface="Calibri"/>
              </a:rPr>
              <a:t>счет</a:t>
            </a:r>
            <a:r>
              <a:rPr sz="1800" spc="2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продавца.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Банк</a:t>
            </a:r>
            <a:r>
              <a:rPr sz="1800" b="1" spc="26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(Агент</a:t>
            </a:r>
            <a:r>
              <a:rPr sz="1800" b="1" spc="26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эскроу)</a:t>
            </a:r>
            <a:r>
              <a:rPr sz="1800" b="1" spc="2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2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посредник,</a:t>
            </a:r>
            <a:r>
              <a:rPr sz="1800" spc="2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открывает</a:t>
            </a:r>
            <a:r>
              <a:rPr sz="1800" spc="2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счет</a:t>
            </a:r>
            <a:r>
              <a:rPr sz="1800" spc="2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эскроу,</a:t>
            </a:r>
            <a:r>
              <a:rPr sz="1800" spc="2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получает</a:t>
            </a:r>
            <a:r>
              <a:rPr sz="1800" spc="2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от</a:t>
            </a:r>
            <a:r>
              <a:rPr sz="1800" spc="26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одной</a:t>
            </a:r>
            <a:r>
              <a:rPr sz="1800" spc="2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стороны</a:t>
            </a:r>
            <a:r>
              <a:rPr sz="1800" spc="2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сумму</a:t>
            </a:r>
            <a:r>
              <a:rPr sz="1800" spc="2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</a:t>
            </a:r>
            <a:r>
              <a:rPr sz="1800" spc="2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имущество</a:t>
            </a:r>
            <a:r>
              <a:rPr sz="1800" spc="2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передает </a:t>
            </a:r>
            <a:r>
              <a:rPr sz="1800" dirty="0">
                <a:latin typeface="Calibri"/>
                <a:cs typeface="Calibri"/>
              </a:rPr>
              <a:t>ее </a:t>
            </a:r>
            <a:r>
              <a:rPr sz="1800" spc="-10" dirty="0">
                <a:latin typeface="Calibri"/>
                <a:cs typeface="Calibri"/>
              </a:rPr>
              <a:t>второй стороне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5" dirty="0">
                <a:latin typeface="Calibri"/>
                <a:cs typeface="Calibri"/>
              </a:rPr>
              <a:t>случае исполнения всех </a:t>
            </a:r>
            <a:r>
              <a:rPr sz="1800" spc="-10" dirty="0">
                <a:latin typeface="Calibri"/>
                <a:cs typeface="Calibri"/>
              </a:rPr>
              <a:t>обязательств, </a:t>
            </a:r>
            <a:r>
              <a:rPr sz="1800" spc="-5" dirty="0">
                <a:latin typeface="Calibri"/>
                <a:cs typeface="Calibri"/>
              </a:rPr>
              <a:t>описанных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10" dirty="0">
                <a:latin typeface="Calibri"/>
                <a:cs typeface="Calibri"/>
              </a:rPr>
              <a:t>трехстороннем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договоре.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Участниками договора счета </a:t>
            </a:r>
            <a:r>
              <a:rPr sz="1800" spc="-5" dirty="0">
                <a:latin typeface="Calibri"/>
                <a:cs typeface="Calibri"/>
              </a:rPr>
              <a:t>эскроу могут </a:t>
            </a:r>
            <a:r>
              <a:rPr sz="1800" dirty="0">
                <a:latin typeface="Calibri"/>
                <a:cs typeface="Calibri"/>
              </a:rPr>
              <a:t>быть и </a:t>
            </a:r>
            <a:r>
              <a:rPr sz="1800" spc="-5" dirty="0">
                <a:latin typeface="Calibri"/>
                <a:cs typeface="Calibri"/>
              </a:rPr>
              <a:t>физические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юридические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лица.</a:t>
            </a: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При </a:t>
            </a:r>
            <a:r>
              <a:rPr sz="1800" spc="-15" dirty="0">
                <a:latin typeface="Calibri"/>
                <a:cs typeface="Calibri"/>
              </a:rPr>
              <a:t>этом </a:t>
            </a:r>
            <a:r>
              <a:rPr sz="1800" spc="-5" dirty="0">
                <a:latin typeface="Calibri"/>
                <a:cs typeface="Calibri"/>
              </a:rPr>
              <a:t>необязательно, </a:t>
            </a:r>
            <a:r>
              <a:rPr sz="1800" spc="-10" dirty="0">
                <a:latin typeface="Calibri"/>
                <a:cs typeface="Calibri"/>
              </a:rPr>
              <a:t>чтобы </a:t>
            </a:r>
            <a:r>
              <a:rPr sz="1800" dirty="0">
                <a:latin typeface="Calibri"/>
                <a:cs typeface="Calibri"/>
              </a:rPr>
              <a:t>бенефициар и </a:t>
            </a:r>
            <a:r>
              <a:rPr sz="1800" spc="-5" dirty="0">
                <a:latin typeface="Calibri"/>
                <a:cs typeface="Calibri"/>
              </a:rPr>
              <a:t>депонент </a:t>
            </a:r>
            <a:r>
              <a:rPr sz="1800" spc="-10" dirty="0">
                <a:latin typeface="Calibri"/>
                <a:cs typeface="Calibri"/>
              </a:rPr>
              <a:t>имели </a:t>
            </a:r>
            <a:r>
              <a:rPr sz="1800" dirty="0">
                <a:latin typeface="Calibri"/>
                <a:cs typeface="Calibri"/>
              </a:rPr>
              <a:t>аналогичные правовые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статусы.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9680" y="808990"/>
            <a:ext cx="671311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УЧАСТНИКИ</a:t>
            </a:r>
            <a:r>
              <a:rPr spc="-70" dirty="0"/>
              <a:t> </a:t>
            </a:r>
            <a:r>
              <a:rPr spc="-20" dirty="0" smtClean="0"/>
              <a:t>СОГЛАШЕНИЯ</a:t>
            </a:r>
            <a:r>
              <a:rPr lang="ru-RU" spc="-20" dirty="0" smtClean="0"/>
              <a:t> </a:t>
            </a:r>
            <a:endParaRPr spc="-2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4417" y="156649"/>
            <a:ext cx="111760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spc="-15" dirty="0"/>
              <a:t>«ДОРОЖНАЯ </a:t>
            </a:r>
            <a:r>
              <a:rPr sz="2800" spc="-30" dirty="0"/>
              <a:t>КАРТА» </a:t>
            </a:r>
            <a:r>
              <a:rPr sz="2800" dirty="0"/>
              <a:t>по </a:t>
            </a:r>
            <a:r>
              <a:rPr sz="2800" spc="-10" dirty="0"/>
              <a:t>внедрению </a:t>
            </a:r>
            <a:r>
              <a:rPr sz="2800" spc="-10" dirty="0" err="1"/>
              <a:t>нового</a:t>
            </a:r>
            <a:r>
              <a:rPr sz="2800" spc="30" dirty="0"/>
              <a:t> </a:t>
            </a:r>
            <a:r>
              <a:rPr sz="2800" spc="-5" dirty="0" err="1" smtClean="0"/>
              <a:t>механизма</a:t>
            </a:r>
            <a:r>
              <a:rPr lang="en-US" sz="2800" spc="-5" dirty="0" smtClean="0"/>
              <a:t>  </a:t>
            </a:r>
            <a:r>
              <a:rPr sz="2800" spc="-10" dirty="0" err="1" smtClean="0"/>
              <a:t>работы</a:t>
            </a:r>
            <a:r>
              <a:rPr sz="2800" spc="-10" dirty="0" smtClean="0"/>
              <a:t> </a:t>
            </a:r>
            <a:r>
              <a:rPr sz="2800" dirty="0"/>
              <a:t>с</a:t>
            </a:r>
            <a:r>
              <a:rPr sz="2800" spc="-30" dirty="0"/>
              <a:t> </a:t>
            </a:r>
            <a:r>
              <a:rPr sz="2800" spc="-5" dirty="0"/>
              <a:t>застройщиками</a:t>
            </a:r>
          </a:p>
        </p:txBody>
      </p:sp>
      <p:sp>
        <p:nvSpPr>
          <p:cNvPr id="4" name="object 4"/>
          <p:cNvSpPr/>
          <p:nvPr/>
        </p:nvSpPr>
        <p:spPr>
          <a:xfrm>
            <a:off x="1769364" y="3278123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33" y="4644"/>
                </a:lnTo>
                <a:lnTo>
                  <a:pt x="139624" y="17966"/>
                </a:lnTo>
                <a:lnTo>
                  <a:pt x="100793" y="39045"/>
                </a:lnTo>
                <a:lnTo>
                  <a:pt x="66960" y="66960"/>
                </a:lnTo>
                <a:lnTo>
                  <a:pt x="39045" y="100793"/>
                </a:lnTo>
                <a:lnTo>
                  <a:pt x="17966" y="139624"/>
                </a:lnTo>
                <a:lnTo>
                  <a:pt x="4644" y="182533"/>
                </a:lnTo>
                <a:lnTo>
                  <a:pt x="0" y="228600"/>
                </a:lnTo>
                <a:lnTo>
                  <a:pt x="4644" y="274666"/>
                </a:lnTo>
                <a:lnTo>
                  <a:pt x="17966" y="317575"/>
                </a:lnTo>
                <a:lnTo>
                  <a:pt x="39045" y="356406"/>
                </a:lnTo>
                <a:lnTo>
                  <a:pt x="66960" y="390239"/>
                </a:lnTo>
                <a:lnTo>
                  <a:pt x="100793" y="418154"/>
                </a:lnTo>
                <a:lnTo>
                  <a:pt x="139624" y="439233"/>
                </a:lnTo>
                <a:lnTo>
                  <a:pt x="182533" y="452555"/>
                </a:lnTo>
                <a:lnTo>
                  <a:pt x="228600" y="457200"/>
                </a:lnTo>
                <a:lnTo>
                  <a:pt x="274666" y="452555"/>
                </a:lnTo>
                <a:lnTo>
                  <a:pt x="317575" y="439233"/>
                </a:lnTo>
                <a:lnTo>
                  <a:pt x="356406" y="418154"/>
                </a:lnTo>
                <a:lnTo>
                  <a:pt x="390239" y="390239"/>
                </a:lnTo>
                <a:lnTo>
                  <a:pt x="418154" y="356406"/>
                </a:lnTo>
                <a:lnTo>
                  <a:pt x="439233" y="317575"/>
                </a:lnTo>
                <a:lnTo>
                  <a:pt x="452555" y="274666"/>
                </a:lnTo>
                <a:lnTo>
                  <a:pt x="457200" y="228600"/>
                </a:lnTo>
                <a:lnTo>
                  <a:pt x="452555" y="182533"/>
                </a:lnTo>
                <a:lnTo>
                  <a:pt x="439233" y="139624"/>
                </a:lnTo>
                <a:lnTo>
                  <a:pt x="418154" y="100793"/>
                </a:lnTo>
                <a:lnTo>
                  <a:pt x="390239" y="66960"/>
                </a:lnTo>
                <a:lnTo>
                  <a:pt x="356406" y="39045"/>
                </a:lnTo>
                <a:lnTo>
                  <a:pt x="317575" y="17966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69364" y="3278123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533"/>
                </a:lnTo>
                <a:lnTo>
                  <a:pt x="17966" y="139624"/>
                </a:lnTo>
                <a:lnTo>
                  <a:pt x="39045" y="100793"/>
                </a:lnTo>
                <a:lnTo>
                  <a:pt x="66960" y="66960"/>
                </a:lnTo>
                <a:lnTo>
                  <a:pt x="100793" y="39045"/>
                </a:lnTo>
                <a:lnTo>
                  <a:pt x="139624" y="17966"/>
                </a:lnTo>
                <a:lnTo>
                  <a:pt x="182533" y="4644"/>
                </a:lnTo>
                <a:lnTo>
                  <a:pt x="228600" y="0"/>
                </a:lnTo>
                <a:lnTo>
                  <a:pt x="274666" y="4644"/>
                </a:lnTo>
                <a:lnTo>
                  <a:pt x="317575" y="17966"/>
                </a:lnTo>
                <a:lnTo>
                  <a:pt x="356406" y="39045"/>
                </a:lnTo>
                <a:lnTo>
                  <a:pt x="390239" y="66960"/>
                </a:lnTo>
                <a:lnTo>
                  <a:pt x="418154" y="100793"/>
                </a:lnTo>
                <a:lnTo>
                  <a:pt x="439233" y="139624"/>
                </a:lnTo>
                <a:lnTo>
                  <a:pt x="452555" y="182533"/>
                </a:lnTo>
                <a:lnTo>
                  <a:pt x="457200" y="228600"/>
                </a:lnTo>
                <a:lnTo>
                  <a:pt x="452555" y="274666"/>
                </a:lnTo>
                <a:lnTo>
                  <a:pt x="439233" y="317575"/>
                </a:lnTo>
                <a:lnTo>
                  <a:pt x="418154" y="356406"/>
                </a:lnTo>
                <a:lnTo>
                  <a:pt x="390239" y="390239"/>
                </a:lnTo>
                <a:lnTo>
                  <a:pt x="356406" y="418154"/>
                </a:lnTo>
                <a:lnTo>
                  <a:pt x="317575" y="439233"/>
                </a:lnTo>
                <a:lnTo>
                  <a:pt x="274666" y="452555"/>
                </a:lnTo>
                <a:lnTo>
                  <a:pt x="228600" y="457200"/>
                </a:lnTo>
                <a:lnTo>
                  <a:pt x="182533" y="452555"/>
                </a:lnTo>
                <a:lnTo>
                  <a:pt x="139624" y="439233"/>
                </a:lnTo>
                <a:lnTo>
                  <a:pt x="100793" y="418154"/>
                </a:lnTo>
                <a:lnTo>
                  <a:pt x="66960" y="390239"/>
                </a:lnTo>
                <a:lnTo>
                  <a:pt x="39045" y="356406"/>
                </a:lnTo>
                <a:lnTo>
                  <a:pt x="17966" y="317575"/>
                </a:lnTo>
                <a:lnTo>
                  <a:pt x="4644" y="274666"/>
                </a:lnTo>
                <a:lnTo>
                  <a:pt x="0" y="2286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28241" y="3341878"/>
            <a:ext cx="141605" cy="2997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45123" y="3278123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33" y="4644"/>
                </a:lnTo>
                <a:lnTo>
                  <a:pt x="139624" y="17966"/>
                </a:lnTo>
                <a:lnTo>
                  <a:pt x="100793" y="39045"/>
                </a:lnTo>
                <a:lnTo>
                  <a:pt x="66960" y="66960"/>
                </a:lnTo>
                <a:lnTo>
                  <a:pt x="39045" y="100793"/>
                </a:lnTo>
                <a:lnTo>
                  <a:pt x="17966" y="139624"/>
                </a:lnTo>
                <a:lnTo>
                  <a:pt x="4644" y="182533"/>
                </a:lnTo>
                <a:lnTo>
                  <a:pt x="0" y="228600"/>
                </a:lnTo>
                <a:lnTo>
                  <a:pt x="4644" y="274666"/>
                </a:lnTo>
                <a:lnTo>
                  <a:pt x="17966" y="317575"/>
                </a:lnTo>
                <a:lnTo>
                  <a:pt x="39045" y="356406"/>
                </a:lnTo>
                <a:lnTo>
                  <a:pt x="66960" y="390239"/>
                </a:lnTo>
                <a:lnTo>
                  <a:pt x="100793" y="418154"/>
                </a:lnTo>
                <a:lnTo>
                  <a:pt x="139624" y="439233"/>
                </a:lnTo>
                <a:lnTo>
                  <a:pt x="182533" y="452555"/>
                </a:lnTo>
                <a:lnTo>
                  <a:pt x="228600" y="457200"/>
                </a:lnTo>
                <a:lnTo>
                  <a:pt x="274666" y="452555"/>
                </a:lnTo>
                <a:lnTo>
                  <a:pt x="317575" y="439233"/>
                </a:lnTo>
                <a:lnTo>
                  <a:pt x="356406" y="418154"/>
                </a:lnTo>
                <a:lnTo>
                  <a:pt x="390239" y="390239"/>
                </a:lnTo>
                <a:lnTo>
                  <a:pt x="418154" y="356406"/>
                </a:lnTo>
                <a:lnTo>
                  <a:pt x="439233" y="317575"/>
                </a:lnTo>
                <a:lnTo>
                  <a:pt x="452555" y="274666"/>
                </a:lnTo>
                <a:lnTo>
                  <a:pt x="457200" y="228600"/>
                </a:lnTo>
                <a:lnTo>
                  <a:pt x="452555" y="182533"/>
                </a:lnTo>
                <a:lnTo>
                  <a:pt x="439233" y="139624"/>
                </a:lnTo>
                <a:lnTo>
                  <a:pt x="418154" y="100793"/>
                </a:lnTo>
                <a:lnTo>
                  <a:pt x="390239" y="66960"/>
                </a:lnTo>
                <a:lnTo>
                  <a:pt x="356406" y="39045"/>
                </a:lnTo>
                <a:lnTo>
                  <a:pt x="317575" y="17966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45123" y="3278123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533"/>
                </a:lnTo>
                <a:lnTo>
                  <a:pt x="17966" y="139624"/>
                </a:lnTo>
                <a:lnTo>
                  <a:pt x="39045" y="100793"/>
                </a:lnTo>
                <a:lnTo>
                  <a:pt x="66960" y="66960"/>
                </a:lnTo>
                <a:lnTo>
                  <a:pt x="100793" y="39045"/>
                </a:lnTo>
                <a:lnTo>
                  <a:pt x="139624" y="17966"/>
                </a:lnTo>
                <a:lnTo>
                  <a:pt x="182533" y="4644"/>
                </a:lnTo>
                <a:lnTo>
                  <a:pt x="228600" y="0"/>
                </a:lnTo>
                <a:lnTo>
                  <a:pt x="274666" y="4644"/>
                </a:lnTo>
                <a:lnTo>
                  <a:pt x="317575" y="17966"/>
                </a:lnTo>
                <a:lnTo>
                  <a:pt x="356406" y="39045"/>
                </a:lnTo>
                <a:lnTo>
                  <a:pt x="390239" y="66960"/>
                </a:lnTo>
                <a:lnTo>
                  <a:pt x="418154" y="100793"/>
                </a:lnTo>
                <a:lnTo>
                  <a:pt x="439233" y="139624"/>
                </a:lnTo>
                <a:lnTo>
                  <a:pt x="452555" y="182533"/>
                </a:lnTo>
                <a:lnTo>
                  <a:pt x="457200" y="228600"/>
                </a:lnTo>
                <a:lnTo>
                  <a:pt x="452555" y="274666"/>
                </a:lnTo>
                <a:lnTo>
                  <a:pt x="439233" y="317575"/>
                </a:lnTo>
                <a:lnTo>
                  <a:pt x="418154" y="356406"/>
                </a:lnTo>
                <a:lnTo>
                  <a:pt x="390239" y="390239"/>
                </a:lnTo>
                <a:lnTo>
                  <a:pt x="356406" y="418154"/>
                </a:lnTo>
                <a:lnTo>
                  <a:pt x="317575" y="439233"/>
                </a:lnTo>
                <a:lnTo>
                  <a:pt x="274666" y="452555"/>
                </a:lnTo>
                <a:lnTo>
                  <a:pt x="228600" y="457200"/>
                </a:lnTo>
                <a:lnTo>
                  <a:pt x="182533" y="452555"/>
                </a:lnTo>
                <a:lnTo>
                  <a:pt x="139624" y="439233"/>
                </a:lnTo>
                <a:lnTo>
                  <a:pt x="100793" y="418154"/>
                </a:lnTo>
                <a:lnTo>
                  <a:pt x="66960" y="390239"/>
                </a:lnTo>
                <a:lnTo>
                  <a:pt x="39045" y="356406"/>
                </a:lnTo>
                <a:lnTo>
                  <a:pt x="17966" y="317575"/>
                </a:lnTo>
                <a:lnTo>
                  <a:pt x="4644" y="274666"/>
                </a:lnTo>
                <a:lnTo>
                  <a:pt x="0" y="2286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03746" y="3341878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119359" y="3272028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33" y="4644"/>
                </a:lnTo>
                <a:lnTo>
                  <a:pt x="139624" y="17966"/>
                </a:lnTo>
                <a:lnTo>
                  <a:pt x="100793" y="39045"/>
                </a:lnTo>
                <a:lnTo>
                  <a:pt x="66960" y="66960"/>
                </a:lnTo>
                <a:lnTo>
                  <a:pt x="39045" y="100793"/>
                </a:lnTo>
                <a:lnTo>
                  <a:pt x="17966" y="139624"/>
                </a:lnTo>
                <a:lnTo>
                  <a:pt x="4644" y="182533"/>
                </a:lnTo>
                <a:lnTo>
                  <a:pt x="0" y="228600"/>
                </a:lnTo>
                <a:lnTo>
                  <a:pt x="4644" y="274666"/>
                </a:lnTo>
                <a:lnTo>
                  <a:pt x="17966" y="317575"/>
                </a:lnTo>
                <a:lnTo>
                  <a:pt x="39045" y="356406"/>
                </a:lnTo>
                <a:lnTo>
                  <a:pt x="66960" y="390239"/>
                </a:lnTo>
                <a:lnTo>
                  <a:pt x="100793" y="418154"/>
                </a:lnTo>
                <a:lnTo>
                  <a:pt x="139624" y="439233"/>
                </a:lnTo>
                <a:lnTo>
                  <a:pt x="182533" y="452555"/>
                </a:lnTo>
                <a:lnTo>
                  <a:pt x="228600" y="457200"/>
                </a:lnTo>
                <a:lnTo>
                  <a:pt x="274666" y="452555"/>
                </a:lnTo>
                <a:lnTo>
                  <a:pt x="317575" y="439233"/>
                </a:lnTo>
                <a:lnTo>
                  <a:pt x="356406" y="418154"/>
                </a:lnTo>
                <a:lnTo>
                  <a:pt x="390239" y="390239"/>
                </a:lnTo>
                <a:lnTo>
                  <a:pt x="418154" y="356406"/>
                </a:lnTo>
                <a:lnTo>
                  <a:pt x="439233" y="317575"/>
                </a:lnTo>
                <a:lnTo>
                  <a:pt x="452555" y="274666"/>
                </a:lnTo>
                <a:lnTo>
                  <a:pt x="457200" y="228600"/>
                </a:lnTo>
                <a:lnTo>
                  <a:pt x="452555" y="182533"/>
                </a:lnTo>
                <a:lnTo>
                  <a:pt x="439233" y="139624"/>
                </a:lnTo>
                <a:lnTo>
                  <a:pt x="418154" y="100793"/>
                </a:lnTo>
                <a:lnTo>
                  <a:pt x="390239" y="66960"/>
                </a:lnTo>
                <a:lnTo>
                  <a:pt x="356406" y="39045"/>
                </a:lnTo>
                <a:lnTo>
                  <a:pt x="317575" y="17966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119359" y="3272028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533"/>
                </a:lnTo>
                <a:lnTo>
                  <a:pt x="17966" y="139624"/>
                </a:lnTo>
                <a:lnTo>
                  <a:pt x="39045" y="100793"/>
                </a:lnTo>
                <a:lnTo>
                  <a:pt x="66960" y="66960"/>
                </a:lnTo>
                <a:lnTo>
                  <a:pt x="100793" y="39045"/>
                </a:lnTo>
                <a:lnTo>
                  <a:pt x="139624" y="17966"/>
                </a:lnTo>
                <a:lnTo>
                  <a:pt x="182533" y="4644"/>
                </a:lnTo>
                <a:lnTo>
                  <a:pt x="228600" y="0"/>
                </a:lnTo>
                <a:lnTo>
                  <a:pt x="274666" y="4644"/>
                </a:lnTo>
                <a:lnTo>
                  <a:pt x="317575" y="17966"/>
                </a:lnTo>
                <a:lnTo>
                  <a:pt x="356406" y="39045"/>
                </a:lnTo>
                <a:lnTo>
                  <a:pt x="390239" y="66960"/>
                </a:lnTo>
                <a:lnTo>
                  <a:pt x="418154" y="100793"/>
                </a:lnTo>
                <a:lnTo>
                  <a:pt x="439233" y="139624"/>
                </a:lnTo>
                <a:lnTo>
                  <a:pt x="452555" y="182533"/>
                </a:lnTo>
                <a:lnTo>
                  <a:pt x="457200" y="228600"/>
                </a:lnTo>
                <a:lnTo>
                  <a:pt x="452555" y="274666"/>
                </a:lnTo>
                <a:lnTo>
                  <a:pt x="439233" y="317575"/>
                </a:lnTo>
                <a:lnTo>
                  <a:pt x="418154" y="356406"/>
                </a:lnTo>
                <a:lnTo>
                  <a:pt x="390239" y="390239"/>
                </a:lnTo>
                <a:lnTo>
                  <a:pt x="356406" y="418154"/>
                </a:lnTo>
                <a:lnTo>
                  <a:pt x="317575" y="439233"/>
                </a:lnTo>
                <a:lnTo>
                  <a:pt x="274666" y="452555"/>
                </a:lnTo>
                <a:lnTo>
                  <a:pt x="228600" y="457200"/>
                </a:lnTo>
                <a:lnTo>
                  <a:pt x="182533" y="452555"/>
                </a:lnTo>
                <a:lnTo>
                  <a:pt x="139624" y="439233"/>
                </a:lnTo>
                <a:lnTo>
                  <a:pt x="100793" y="418154"/>
                </a:lnTo>
                <a:lnTo>
                  <a:pt x="66960" y="390239"/>
                </a:lnTo>
                <a:lnTo>
                  <a:pt x="39045" y="356406"/>
                </a:lnTo>
                <a:lnTo>
                  <a:pt x="17966" y="317575"/>
                </a:lnTo>
                <a:lnTo>
                  <a:pt x="4644" y="274666"/>
                </a:lnTo>
                <a:lnTo>
                  <a:pt x="0" y="228600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291826" y="3406013"/>
            <a:ext cx="11620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65426" y="3490721"/>
            <a:ext cx="3680460" cy="15875"/>
          </a:xfrm>
          <a:custGeom>
            <a:avLst/>
            <a:gdLst/>
            <a:ahLst/>
            <a:cxnLst/>
            <a:rect l="l" t="t" r="r" b="b"/>
            <a:pathLst>
              <a:path w="3680460" h="15875">
                <a:moveTo>
                  <a:pt x="0" y="0"/>
                </a:moveTo>
                <a:lnTo>
                  <a:pt x="3680333" y="15620"/>
                </a:lnTo>
              </a:path>
            </a:pathLst>
          </a:custGeom>
          <a:ln w="41148">
            <a:solidFill>
              <a:schemeClr val="accent1">
                <a:lumMod val="60000"/>
                <a:lumOff val="40000"/>
              </a:schemeClr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03085" y="3496817"/>
            <a:ext cx="3946525" cy="10795"/>
          </a:xfrm>
          <a:custGeom>
            <a:avLst/>
            <a:gdLst/>
            <a:ahLst/>
            <a:cxnLst/>
            <a:rect l="l" t="t" r="r" b="b"/>
            <a:pathLst>
              <a:path w="3946525" h="10795">
                <a:moveTo>
                  <a:pt x="0" y="10541"/>
                </a:moveTo>
                <a:lnTo>
                  <a:pt x="3946270" y="0"/>
                </a:lnTo>
              </a:path>
            </a:pathLst>
          </a:custGeom>
          <a:ln w="50292">
            <a:solidFill>
              <a:schemeClr val="accent1">
                <a:lumMod val="60000"/>
                <a:lumOff val="40000"/>
              </a:schemeClr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295527" y="2877439"/>
            <a:ext cx="1863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Подготовительный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38013" y="2877439"/>
            <a:ext cx="1250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Пер</a:t>
            </a:r>
            <a:r>
              <a:rPr sz="1800" spc="-5" dirty="0">
                <a:latin typeface="Calibri"/>
                <a:cs typeface="Calibri"/>
              </a:rPr>
              <a:t>е</a:t>
            </a:r>
            <a:r>
              <a:rPr sz="1800" spc="-25" dirty="0">
                <a:latin typeface="Calibri"/>
                <a:cs typeface="Calibri"/>
              </a:rPr>
              <a:t>х</a:t>
            </a:r>
            <a:r>
              <a:rPr sz="1800" spc="-50" dirty="0">
                <a:latin typeface="Calibri"/>
                <a:cs typeface="Calibri"/>
              </a:rPr>
              <a:t>о</a:t>
            </a:r>
            <a:r>
              <a:rPr sz="1800" spc="-5" dirty="0">
                <a:latin typeface="Calibri"/>
                <a:cs typeface="Calibri"/>
              </a:rPr>
              <a:t>дный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591293" y="2877439"/>
            <a:ext cx="1445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Завершающий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2930" y="3810380"/>
            <a:ext cx="294894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C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30.06.2018:</a:t>
            </a:r>
            <a:endParaRPr sz="16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Создание </a:t>
            </a:r>
            <a:r>
              <a:rPr sz="1600" spc="-5" dirty="0">
                <a:latin typeface="Calibri"/>
                <a:cs typeface="Calibri"/>
              </a:rPr>
              <a:t>нормативно-правовой  базы </a:t>
            </a:r>
            <a:r>
              <a:rPr sz="1600" spc="-15" dirty="0">
                <a:latin typeface="Calibri"/>
                <a:cs typeface="Calibri"/>
              </a:rPr>
              <a:t>перехода </a:t>
            </a:r>
            <a:r>
              <a:rPr sz="1600" spc="-5" dirty="0">
                <a:latin typeface="Calibri"/>
                <a:cs typeface="Calibri"/>
              </a:rPr>
              <a:t>к </a:t>
            </a:r>
            <a:r>
              <a:rPr sz="1600" spc="-15" dirty="0">
                <a:latin typeface="Calibri"/>
                <a:cs typeface="Calibri"/>
              </a:rPr>
              <a:t>целевой </a:t>
            </a:r>
            <a:r>
              <a:rPr sz="1600" spc="-20" dirty="0">
                <a:latin typeface="Calibri"/>
                <a:cs typeface="Calibri"/>
              </a:rPr>
              <a:t>модели  </a:t>
            </a:r>
            <a:r>
              <a:rPr sz="1600" spc="-5" dirty="0">
                <a:latin typeface="Calibri"/>
                <a:cs typeface="Calibri"/>
              </a:rPr>
              <a:t>финансирования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2930" y="4786122"/>
            <a:ext cx="294957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Внесены поправки в </a:t>
            </a:r>
            <a:r>
              <a:rPr sz="1600" spc="-15" dirty="0">
                <a:latin typeface="Calibri"/>
                <a:cs typeface="Calibri"/>
              </a:rPr>
              <a:t>законы </a:t>
            </a:r>
            <a:r>
              <a:rPr sz="1600" spc="-5" dirty="0">
                <a:latin typeface="Calibri"/>
                <a:cs typeface="Calibri"/>
              </a:rPr>
              <a:t>о  </a:t>
            </a:r>
            <a:r>
              <a:rPr sz="1600" spc="-45" dirty="0">
                <a:latin typeface="Calibri"/>
                <a:cs typeface="Calibri"/>
              </a:rPr>
              <a:t>ДДУ,</a:t>
            </a:r>
            <a:r>
              <a:rPr sz="1600" spc="27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 </a:t>
            </a:r>
            <a:r>
              <a:rPr sz="1600" spc="-10" dirty="0">
                <a:latin typeface="Calibri"/>
                <a:cs typeface="Calibri"/>
              </a:rPr>
              <a:t>страховании вкладов, </a:t>
            </a:r>
            <a:r>
              <a:rPr sz="1600" spc="-5" dirty="0">
                <a:latin typeface="Calibri"/>
                <a:cs typeface="Calibri"/>
              </a:rPr>
              <a:t>о  регистрации </a:t>
            </a:r>
            <a:r>
              <a:rPr sz="1600" spc="-10" dirty="0">
                <a:latin typeface="Calibri"/>
                <a:cs typeface="Calibri"/>
              </a:rPr>
              <a:t>недвижимости, </a:t>
            </a:r>
            <a:r>
              <a:rPr sz="1600" spc="-5" dirty="0">
                <a:latin typeface="Calibri"/>
                <a:cs typeface="Calibri"/>
              </a:rPr>
              <a:t>о  банкротстве, НК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РФ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63110" y="3806190"/>
            <a:ext cx="415861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01.07.2018 –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30.06.2019: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tabLst>
                <a:tab pos="1301750" algn="l"/>
                <a:tab pos="1670685" algn="l"/>
                <a:tab pos="3066415" algn="l"/>
                <a:tab pos="4048125" algn="l"/>
              </a:tabLst>
            </a:pPr>
            <a:r>
              <a:rPr sz="1600" spc="-10" dirty="0">
                <a:latin typeface="Calibri"/>
                <a:cs typeface="Calibri"/>
              </a:rPr>
              <a:t>(разреше</a:t>
            </a:r>
            <a:r>
              <a:rPr sz="1600" spc="-15" dirty="0">
                <a:latin typeface="Calibri"/>
                <a:cs typeface="Calibri"/>
              </a:rPr>
              <a:t>н</a:t>
            </a:r>
            <a:r>
              <a:rPr sz="1600" spc="5" dirty="0">
                <a:latin typeface="Calibri"/>
                <a:cs typeface="Calibri"/>
              </a:rPr>
              <a:t>и</a:t>
            </a:r>
            <a:r>
              <a:rPr sz="1600" spc="-5" dirty="0">
                <a:latin typeface="Calibri"/>
                <a:cs typeface="Calibri"/>
              </a:rPr>
              <a:t>е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10" dirty="0">
                <a:latin typeface="Calibri"/>
                <a:cs typeface="Calibri"/>
              </a:rPr>
              <a:t>н</a:t>
            </a:r>
            <a:r>
              <a:rPr sz="1600" spc="-5" dirty="0">
                <a:latin typeface="Calibri"/>
                <a:cs typeface="Calibri"/>
              </a:rPr>
              <a:t>а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5" dirty="0">
                <a:latin typeface="Calibri"/>
                <a:cs typeface="Calibri"/>
              </a:rPr>
              <a:t>стр</a:t>
            </a:r>
            <a:r>
              <a:rPr sz="1600" spc="-10" dirty="0">
                <a:latin typeface="Calibri"/>
                <a:cs typeface="Calibri"/>
              </a:rPr>
              <a:t>ои</a:t>
            </a:r>
            <a:r>
              <a:rPr sz="1600" spc="-15" dirty="0">
                <a:latin typeface="Calibri"/>
                <a:cs typeface="Calibri"/>
              </a:rPr>
              <a:t>т</a:t>
            </a:r>
            <a:r>
              <a:rPr sz="1600" spc="-35" dirty="0">
                <a:latin typeface="Calibri"/>
                <a:cs typeface="Calibri"/>
              </a:rPr>
              <a:t>е</a:t>
            </a:r>
            <a:r>
              <a:rPr sz="1600" spc="5" dirty="0">
                <a:latin typeface="Calibri"/>
                <a:cs typeface="Calibri"/>
              </a:rPr>
              <a:t>л</a:t>
            </a:r>
            <a:r>
              <a:rPr sz="1600" spc="-15" dirty="0">
                <a:latin typeface="Calibri"/>
                <a:cs typeface="Calibri"/>
              </a:rPr>
              <a:t>ь</a:t>
            </a:r>
            <a:r>
              <a:rPr sz="1600" spc="-5" dirty="0">
                <a:latin typeface="Calibri"/>
                <a:cs typeface="Calibri"/>
              </a:rPr>
              <a:t>ст</a:t>
            </a:r>
            <a:r>
              <a:rPr sz="1600" dirty="0">
                <a:latin typeface="Calibri"/>
                <a:cs typeface="Calibri"/>
              </a:rPr>
              <a:t>в</a:t>
            </a:r>
            <a:r>
              <a:rPr sz="1600" spc="-5" dirty="0">
                <a:latin typeface="Calibri"/>
                <a:cs typeface="Calibri"/>
              </a:rPr>
              <a:t>о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5" dirty="0">
                <a:latin typeface="Calibri"/>
                <a:cs typeface="Calibri"/>
              </a:rPr>
              <a:t>п</a:t>
            </a:r>
            <a:r>
              <a:rPr sz="1600" spc="-35" dirty="0">
                <a:latin typeface="Calibri"/>
                <a:cs typeface="Calibri"/>
              </a:rPr>
              <a:t>о</a:t>
            </a:r>
            <a:r>
              <a:rPr sz="1600" spc="-10" dirty="0">
                <a:latin typeface="Calibri"/>
                <a:cs typeface="Calibri"/>
              </a:rPr>
              <a:t>л</a:t>
            </a:r>
            <a:r>
              <a:rPr sz="1600" dirty="0">
                <a:latin typeface="Calibri"/>
                <a:cs typeface="Calibri"/>
              </a:rPr>
              <a:t>у</a:t>
            </a:r>
            <a:r>
              <a:rPr sz="1600" spc="-5" dirty="0">
                <a:latin typeface="Calibri"/>
                <a:cs typeface="Calibri"/>
              </a:rPr>
              <a:t>ч</a:t>
            </a:r>
            <a:r>
              <a:rPr sz="1600" spc="-15" dirty="0">
                <a:latin typeface="Calibri"/>
                <a:cs typeface="Calibri"/>
              </a:rPr>
              <a:t>е</a:t>
            </a:r>
            <a:r>
              <a:rPr sz="1600" dirty="0">
                <a:latin typeface="Calibri"/>
                <a:cs typeface="Calibri"/>
              </a:rPr>
              <a:t>н</a:t>
            </a:r>
            <a:r>
              <a:rPr sz="1600" spc="-5" dirty="0">
                <a:latin typeface="Calibri"/>
                <a:cs typeface="Calibri"/>
              </a:rPr>
              <a:t>о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5" dirty="0">
                <a:latin typeface="Calibri"/>
                <a:cs typeface="Calibri"/>
              </a:rPr>
              <a:t>в  </a:t>
            </a:r>
            <a:r>
              <a:rPr sz="1600" spc="-10" dirty="0">
                <a:latin typeface="Calibri"/>
                <a:cs typeface="Calibri"/>
              </a:rPr>
              <a:t>данный</a:t>
            </a:r>
            <a:r>
              <a:rPr sz="1600" spc="-15" dirty="0">
                <a:latin typeface="Calibri"/>
                <a:cs typeface="Calibri"/>
              </a:rPr>
              <a:t> период)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Заключение </a:t>
            </a:r>
            <a:r>
              <a:rPr sz="1600" spc="-10" dirty="0">
                <a:latin typeface="Calibri"/>
                <a:cs typeface="Calibri"/>
              </a:rPr>
              <a:t>ДДУ </a:t>
            </a:r>
            <a:r>
              <a:rPr sz="1600" spc="-5" dirty="0">
                <a:latin typeface="Calibri"/>
                <a:cs typeface="Calibri"/>
              </a:rPr>
              <a:t>по </a:t>
            </a:r>
            <a:r>
              <a:rPr sz="1600" spc="-15" dirty="0">
                <a:latin typeface="Calibri"/>
                <a:cs typeface="Calibri"/>
              </a:rPr>
              <a:t>двум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моделям: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а) с </a:t>
            </a:r>
            <a:r>
              <a:rPr sz="1600" spc="-10" dirty="0">
                <a:latin typeface="Calibri"/>
                <a:cs typeface="Calibri"/>
              </a:rPr>
              <a:t>использованием </a:t>
            </a:r>
            <a:r>
              <a:rPr sz="1600" spc="-5" dirty="0">
                <a:latin typeface="Calibri"/>
                <a:cs typeface="Calibri"/>
              </a:rPr>
              <a:t>механизма </a:t>
            </a:r>
            <a:r>
              <a:rPr sz="1600" spc="-10" dirty="0">
                <a:latin typeface="Calibri"/>
                <a:cs typeface="Calibri"/>
              </a:rPr>
              <a:t>счетов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эскроу;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00341" y="5025085"/>
            <a:ext cx="9213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компенса-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63110" y="5025085"/>
            <a:ext cx="311848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24485" algn="l"/>
                <a:tab pos="553085" algn="l"/>
                <a:tab pos="2144395" algn="l"/>
              </a:tabLst>
            </a:pPr>
            <a:r>
              <a:rPr sz="1600" spc="-5" dirty="0">
                <a:latin typeface="Calibri"/>
                <a:cs typeface="Calibri"/>
              </a:rPr>
              <a:t>б)	с	</a:t>
            </a:r>
            <a:r>
              <a:rPr sz="1600" spc="-10" dirty="0">
                <a:latin typeface="Calibri"/>
                <a:cs typeface="Calibri"/>
              </a:rPr>
              <a:t>использованием	механизма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Calibri"/>
                <a:cs typeface="Calibri"/>
              </a:rPr>
              <a:t>ционного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фонда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Прогнозный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показатель: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30% ДДУ </a:t>
            </a:r>
            <a:r>
              <a:rPr sz="1600" spc="-5" dirty="0">
                <a:latin typeface="Calibri"/>
                <a:cs typeface="Calibri"/>
              </a:rPr>
              <a:t>– механизм </a:t>
            </a:r>
            <a:r>
              <a:rPr sz="1600" spc="-10" dirty="0">
                <a:latin typeface="Calibri"/>
                <a:cs typeface="Calibri"/>
              </a:rPr>
              <a:t>счетов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эскроу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707881" y="3819905"/>
            <a:ext cx="3072765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01.07.2019 –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31.12.2020</a:t>
            </a:r>
            <a:endParaRPr sz="16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tabLst>
                <a:tab pos="1510665" algn="l"/>
              </a:tabLst>
            </a:pPr>
            <a:r>
              <a:rPr sz="1600" spc="-40" dirty="0">
                <a:latin typeface="Calibri"/>
                <a:cs typeface="Calibri"/>
              </a:rPr>
              <a:t>Только </a:t>
            </a:r>
            <a:r>
              <a:rPr sz="1600" spc="-5" dirty="0">
                <a:latin typeface="Calibri"/>
                <a:cs typeface="Calibri"/>
              </a:rPr>
              <a:t>механизм </a:t>
            </a:r>
            <a:r>
              <a:rPr sz="1600" spc="-10" dirty="0">
                <a:latin typeface="Calibri"/>
                <a:cs typeface="Calibri"/>
              </a:rPr>
              <a:t>счетов </a:t>
            </a:r>
            <a:r>
              <a:rPr sz="1600" spc="-5" dirty="0">
                <a:latin typeface="Calibri"/>
                <a:cs typeface="Calibri"/>
              </a:rPr>
              <a:t>эскроу - в  </a:t>
            </a:r>
            <a:r>
              <a:rPr sz="1600" spc="-10" dirty="0">
                <a:latin typeface="Calibri"/>
                <a:cs typeface="Calibri"/>
              </a:rPr>
              <a:t>отношении	многоквартирных  домов, </a:t>
            </a:r>
            <a:r>
              <a:rPr sz="1600" spc="-5" dirty="0">
                <a:latin typeface="Calibri"/>
                <a:cs typeface="Calibri"/>
              </a:rPr>
              <a:t>в </a:t>
            </a:r>
            <a:r>
              <a:rPr sz="1600" spc="-10" dirty="0">
                <a:latin typeface="Calibri"/>
                <a:cs typeface="Calibri"/>
              </a:rPr>
              <a:t>которых </a:t>
            </a:r>
            <a:r>
              <a:rPr sz="1600" spc="-5" dirty="0">
                <a:latin typeface="Calibri"/>
                <a:cs typeface="Calibri"/>
              </a:rPr>
              <a:t>первый </a:t>
            </a:r>
            <a:r>
              <a:rPr sz="1600" spc="-15" dirty="0">
                <a:latin typeface="Calibri"/>
                <a:cs typeface="Calibri"/>
              </a:rPr>
              <a:t>ДДУ  </a:t>
            </a:r>
            <a:r>
              <a:rPr sz="1600" spc="-5" dirty="0">
                <a:latin typeface="Calibri"/>
                <a:cs typeface="Calibri"/>
              </a:rPr>
              <a:t>заключен после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01.07.2019г.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Прогнозный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показатель:</a:t>
            </a:r>
            <a:endParaRPr sz="1600">
              <a:latin typeface="Calibri"/>
              <a:cs typeface="Calibri"/>
            </a:endParaRPr>
          </a:p>
          <a:p>
            <a:pPr marL="12700" marR="762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Не менее </a:t>
            </a:r>
            <a:r>
              <a:rPr sz="1600" dirty="0">
                <a:latin typeface="Calibri"/>
                <a:cs typeface="Calibri"/>
              </a:rPr>
              <a:t>95% </a:t>
            </a:r>
            <a:r>
              <a:rPr sz="1600" spc="-10" dirty="0">
                <a:latin typeface="Calibri"/>
                <a:cs typeface="Calibri"/>
              </a:rPr>
              <a:t>ДДУ </a:t>
            </a:r>
            <a:r>
              <a:rPr sz="1600" spc="-5" dirty="0">
                <a:latin typeface="Calibri"/>
                <a:cs typeface="Calibri"/>
              </a:rPr>
              <a:t>– механизм  </a:t>
            </a:r>
            <a:r>
              <a:rPr sz="1600" spc="-10" dirty="0">
                <a:latin typeface="Calibri"/>
                <a:cs typeface="Calibri"/>
              </a:rPr>
              <a:t>счетов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эскроу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2930" y="5926242"/>
            <a:ext cx="10589870" cy="738023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3692525">
              <a:lnSpc>
                <a:spcPct val="100000"/>
              </a:lnSpc>
              <a:spcBef>
                <a:spcPts val="1015"/>
              </a:spcBef>
            </a:pPr>
            <a:r>
              <a:rPr sz="1600" spc="-10" dirty="0">
                <a:latin typeface="Calibri"/>
                <a:cs typeface="Calibri"/>
              </a:rPr>
              <a:t>70% ДДУ </a:t>
            </a:r>
            <a:r>
              <a:rPr sz="1600" spc="-5" dirty="0">
                <a:latin typeface="Calibri"/>
                <a:cs typeface="Calibri"/>
              </a:rPr>
              <a:t>– механизм </a:t>
            </a:r>
            <a:r>
              <a:rPr sz="1600" spc="-10" dirty="0">
                <a:latin typeface="Calibri"/>
                <a:cs typeface="Calibri"/>
              </a:rPr>
              <a:t>компенсационного</a:t>
            </a:r>
            <a:r>
              <a:rPr sz="1600" spc="10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фонда</a:t>
            </a:r>
            <a:endParaRPr sz="16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915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Дорожная карта </a:t>
            </a:r>
            <a:r>
              <a:rPr sz="1600" spc="-5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разработана</a:t>
            </a:r>
            <a:r>
              <a:rPr sz="1600" spc="-5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1600" spc="-5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ДОМ.РФ</a:t>
            </a:r>
            <a:r>
              <a:rPr sz="1600" spc="-5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и </a:t>
            </a:r>
            <a:r>
              <a:rPr sz="1600" spc="-15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одобрена </a:t>
            </a:r>
            <a:r>
              <a:rPr sz="1600" spc="-1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Правительством </a:t>
            </a:r>
            <a:r>
              <a:rPr sz="1600" spc="-15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Российской</a:t>
            </a:r>
            <a:r>
              <a:rPr sz="1600" spc="195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Федерации.</a:t>
            </a:r>
            <a:endParaRPr sz="1600" dirty="0">
              <a:solidFill>
                <a:schemeClr val="accent1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7200" y="1286257"/>
            <a:ext cx="7080884" cy="18909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5"/>
              </a:spcBef>
            </a:pPr>
            <a:r>
              <a:rPr sz="1700" spc="-5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Основная </a:t>
            </a:r>
            <a:r>
              <a:rPr sz="17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задача </a:t>
            </a:r>
            <a:r>
              <a:rPr sz="1700" spc="-5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дорожной</a:t>
            </a:r>
            <a:r>
              <a:rPr sz="1700" spc="-2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карты:</a:t>
            </a:r>
            <a:endParaRPr sz="1700" dirty="0">
              <a:solidFill>
                <a:schemeClr val="accent1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  <a:p>
            <a:pPr marL="617855" marR="508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700" dirty="0">
                <a:latin typeface="Calibri"/>
                <a:cs typeface="Calibri"/>
              </a:rPr>
              <a:t>Обеспечить интерес </a:t>
            </a:r>
            <a:r>
              <a:rPr sz="1700" spc="-5" dirty="0">
                <a:latin typeface="Calibri"/>
                <a:cs typeface="Calibri"/>
              </a:rPr>
              <a:t>Банков </a:t>
            </a:r>
            <a:r>
              <a:rPr sz="1700" dirty="0">
                <a:latin typeface="Calibri"/>
                <a:cs typeface="Calibri"/>
              </a:rPr>
              <a:t>в финансирование </a:t>
            </a:r>
            <a:r>
              <a:rPr sz="1700" spc="-5" dirty="0">
                <a:latin typeface="Calibri"/>
                <a:cs typeface="Calibri"/>
              </a:rPr>
              <a:t>девелоперских проектов;  </a:t>
            </a:r>
            <a:endParaRPr lang="en-US" sz="1700" spc="-5" dirty="0" smtClean="0">
              <a:latin typeface="Calibri"/>
              <a:cs typeface="Calibri"/>
            </a:endParaRPr>
          </a:p>
          <a:p>
            <a:pPr marL="617855" marR="508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700" spc="-10" dirty="0" err="1" smtClean="0">
                <a:latin typeface="Calibri"/>
                <a:cs typeface="Calibri"/>
              </a:rPr>
              <a:t>Сделать</a:t>
            </a:r>
            <a:r>
              <a:rPr sz="1700" spc="-10" dirty="0" smtClean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так, чтобы </a:t>
            </a:r>
            <a:r>
              <a:rPr sz="1700" dirty="0">
                <a:latin typeface="Calibri"/>
                <a:cs typeface="Calibri"/>
              </a:rPr>
              <a:t>затраты </a:t>
            </a:r>
            <a:r>
              <a:rPr sz="1700" spc="-5" dirty="0">
                <a:latin typeface="Calibri"/>
                <a:cs typeface="Calibri"/>
              </a:rPr>
              <a:t>девелоперов резко </a:t>
            </a:r>
            <a:r>
              <a:rPr sz="1700" dirty="0">
                <a:latin typeface="Calibri"/>
                <a:cs typeface="Calibri"/>
              </a:rPr>
              <a:t>не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выросли.</a:t>
            </a:r>
            <a:endParaRPr sz="1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lang="en-US" sz="1800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Этапы</a:t>
            </a:r>
            <a:r>
              <a:rPr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5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реализации</a:t>
            </a:r>
            <a:endParaRPr lang="en-US" sz="1800" spc="-5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:</a:t>
            </a:r>
            <a:endParaRPr sz="1800" dirty="0">
              <a:solidFill>
                <a:schemeClr val="accent1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772" y="671017"/>
            <a:ext cx="382777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СХЕМА </a:t>
            </a:r>
            <a:r>
              <a:rPr spc="-35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РАБОТЫ </a:t>
            </a:r>
            <a:r>
              <a:rPr spc="-1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ЭСКРОУ</a:t>
            </a:r>
            <a:r>
              <a:rPr spc="-75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spc="-5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СЧЕТ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6298" y="1220419"/>
            <a:ext cx="2195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Период</a:t>
            </a:r>
            <a:r>
              <a:rPr sz="1800" spc="-3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строительства</a:t>
            </a:r>
            <a:endParaRPr sz="1800" dirty="0">
              <a:solidFill>
                <a:schemeClr val="accent1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26447" y="2060582"/>
            <a:ext cx="994780" cy="9385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01496" y="1959864"/>
            <a:ext cx="1139952" cy="1139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113264" y="1766316"/>
            <a:ext cx="1270000" cy="1244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20292" y="3055111"/>
            <a:ext cx="1994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Покупатели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квартир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03111" y="3055111"/>
            <a:ext cx="487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Банк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45394" y="3055111"/>
            <a:ext cx="1192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Застройщик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46070" y="2492501"/>
            <a:ext cx="2656205" cy="76200"/>
          </a:xfrm>
          <a:custGeom>
            <a:avLst/>
            <a:gdLst/>
            <a:ahLst/>
            <a:cxnLst/>
            <a:rect l="l" t="t" r="r" b="b"/>
            <a:pathLst>
              <a:path w="265620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9530"/>
                </a:lnTo>
                <a:lnTo>
                  <a:pt x="63500" y="49530"/>
                </a:lnTo>
                <a:lnTo>
                  <a:pt x="63500" y="26670"/>
                </a:lnTo>
                <a:lnTo>
                  <a:pt x="76200" y="26670"/>
                </a:lnTo>
                <a:lnTo>
                  <a:pt x="76200" y="0"/>
                </a:lnTo>
                <a:close/>
              </a:path>
              <a:path w="2656204" h="76200">
                <a:moveTo>
                  <a:pt x="76200" y="26670"/>
                </a:moveTo>
                <a:lnTo>
                  <a:pt x="63500" y="26670"/>
                </a:lnTo>
                <a:lnTo>
                  <a:pt x="63500" y="49530"/>
                </a:lnTo>
                <a:lnTo>
                  <a:pt x="76200" y="49530"/>
                </a:lnTo>
                <a:lnTo>
                  <a:pt x="76200" y="26670"/>
                </a:lnTo>
                <a:close/>
              </a:path>
              <a:path w="2656204" h="76200">
                <a:moveTo>
                  <a:pt x="154940" y="26670"/>
                </a:moveTo>
                <a:lnTo>
                  <a:pt x="76200" y="26670"/>
                </a:lnTo>
                <a:lnTo>
                  <a:pt x="76200" y="49530"/>
                </a:lnTo>
                <a:lnTo>
                  <a:pt x="154940" y="49530"/>
                </a:lnTo>
                <a:lnTo>
                  <a:pt x="154940" y="26670"/>
                </a:lnTo>
                <a:close/>
              </a:path>
              <a:path w="2656204" h="76200">
                <a:moveTo>
                  <a:pt x="314960" y="26670"/>
                </a:moveTo>
                <a:lnTo>
                  <a:pt x="223519" y="26670"/>
                </a:lnTo>
                <a:lnTo>
                  <a:pt x="223519" y="49530"/>
                </a:lnTo>
                <a:lnTo>
                  <a:pt x="314960" y="49530"/>
                </a:lnTo>
                <a:lnTo>
                  <a:pt x="314960" y="26670"/>
                </a:lnTo>
                <a:close/>
              </a:path>
              <a:path w="2656204" h="76200">
                <a:moveTo>
                  <a:pt x="474980" y="26670"/>
                </a:moveTo>
                <a:lnTo>
                  <a:pt x="383540" y="26670"/>
                </a:lnTo>
                <a:lnTo>
                  <a:pt x="383540" y="49530"/>
                </a:lnTo>
                <a:lnTo>
                  <a:pt x="474980" y="49530"/>
                </a:lnTo>
                <a:lnTo>
                  <a:pt x="474980" y="26670"/>
                </a:lnTo>
                <a:close/>
              </a:path>
              <a:path w="2656204" h="76200">
                <a:moveTo>
                  <a:pt x="635000" y="26670"/>
                </a:moveTo>
                <a:lnTo>
                  <a:pt x="543559" y="26670"/>
                </a:lnTo>
                <a:lnTo>
                  <a:pt x="543559" y="49530"/>
                </a:lnTo>
                <a:lnTo>
                  <a:pt x="635000" y="49530"/>
                </a:lnTo>
                <a:lnTo>
                  <a:pt x="635000" y="26670"/>
                </a:lnTo>
                <a:close/>
              </a:path>
              <a:path w="2656204" h="76200">
                <a:moveTo>
                  <a:pt x="795019" y="26670"/>
                </a:moveTo>
                <a:lnTo>
                  <a:pt x="703580" y="26670"/>
                </a:lnTo>
                <a:lnTo>
                  <a:pt x="703580" y="49530"/>
                </a:lnTo>
                <a:lnTo>
                  <a:pt x="795019" y="49530"/>
                </a:lnTo>
                <a:lnTo>
                  <a:pt x="795019" y="26670"/>
                </a:lnTo>
                <a:close/>
              </a:path>
              <a:path w="2656204" h="76200">
                <a:moveTo>
                  <a:pt x="955040" y="26670"/>
                </a:moveTo>
                <a:lnTo>
                  <a:pt x="863600" y="26670"/>
                </a:lnTo>
                <a:lnTo>
                  <a:pt x="863600" y="49530"/>
                </a:lnTo>
                <a:lnTo>
                  <a:pt x="955040" y="49530"/>
                </a:lnTo>
                <a:lnTo>
                  <a:pt x="955040" y="26670"/>
                </a:lnTo>
                <a:close/>
              </a:path>
              <a:path w="2656204" h="76200">
                <a:moveTo>
                  <a:pt x="1115059" y="26670"/>
                </a:moveTo>
                <a:lnTo>
                  <a:pt x="1023619" y="26670"/>
                </a:lnTo>
                <a:lnTo>
                  <a:pt x="1023619" y="49530"/>
                </a:lnTo>
                <a:lnTo>
                  <a:pt x="1115059" y="49530"/>
                </a:lnTo>
                <a:lnTo>
                  <a:pt x="1115059" y="26670"/>
                </a:lnTo>
                <a:close/>
              </a:path>
              <a:path w="2656204" h="76200">
                <a:moveTo>
                  <a:pt x="1275080" y="26670"/>
                </a:moveTo>
                <a:lnTo>
                  <a:pt x="1183640" y="26670"/>
                </a:lnTo>
                <a:lnTo>
                  <a:pt x="1183640" y="49530"/>
                </a:lnTo>
                <a:lnTo>
                  <a:pt x="1275080" y="49530"/>
                </a:lnTo>
                <a:lnTo>
                  <a:pt x="1275080" y="26670"/>
                </a:lnTo>
                <a:close/>
              </a:path>
              <a:path w="2656204" h="76200">
                <a:moveTo>
                  <a:pt x="1435100" y="26670"/>
                </a:moveTo>
                <a:lnTo>
                  <a:pt x="1343659" y="26670"/>
                </a:lnTo>
                <a:lnTo>
                  <a:pt x="1343659" y="49530"/>
                </a:lnTo>
                <a:lnTo>
                  <a:pt x="1435100" y="49530"/>
                </a:lnTo>
                <a:lnTo>
                  <a:pt x="1435100" y="26670"/>
                </a:lnTo>
                <a:close/>
              </a:path>
              <a:path w="2656204" h="76200">
                <a:moveTo>
                  <a:pt x="1595120" y="26670"/>
                </a:moveTo>
                <a:lnTo>
                  <a:pt x="1503680" y="26670"/>
                </a:lnTo>
                <a:lnTo>
                  <a:pt x="1503680" y="49530"/>
                </a:lnTo>
                <a:lnTo>
                  <a:pt x="1595120" y="49530"/>
                </a:lnTo>
                <a:lnTo>
                  <a:pt x="1595120" y="26670"/>
                </a:lnTo>
                <a:close/>
              </a:path>
              <a:path w="2656204" h="76200">
                <a:moveTo>
                  <a:pt x="1755140" y="26670"/>
                </a:moveTo>
                <a:lnTo>
                  <a:pt x="1663700" y="26670"/>
                </a:lnTo>
                <a:lnTo>
                  <a:pt x="1663700" y="49530"/>
                </a:lnTo>
                <a:lnTo>
                  <a:pt x="1755140" y="49530"/>
                </a:lnTo>
                <a:lnTo>
                  <a:pt x="1755140" y="26670"/>
                </a:lnTo>
                <a:close/>
              </a:path>
              <a:path w="2656204" h="76200">
                <a:moveTo>
                  <a:pt x="1915159" y="26670"/>
                </a:moveTo>
                <a:lnTo>
                  <a:pt x="1823720" y="26670"/>
                </a:lnTo>
                <a:lnTo>
                  <a:pt x="1823720" y="49530"/>
                </a:lnTo>
                <a:lnTo>
                  <a:pt x="1915159" y="49530"/>
                </a:lnTo>
                <a:lnTo>
                  <a:pt x="1915159" y="26670"/>
                </a:lnTo>
                <a:close/>
              </a:path>
              <a:path w="2656204" h="76200">
                <a:moveTo>
                  <a:pt x="2075180" y="26670"/>
                </a:moveTo>
                <a:lnTo>
                  <a:pt x="1983740" y="26670"/>
                </a:lnTo>
                <a:lnTo>
                  <a:pt x="1983740" y="49530"/>
                </a:lnTo>
                <a:lnTo>
                  <a:pt x="2075180" y="49530"/>
                </a:lnTo>
                <a:lnTo>
                  <a:pt x="2075180" y="26670"/>
                </a:lnTo>
                <a:close/>
              </a:path>
              <a:path w="2656204" h="76200">
                <a:moveTo>
                  <a:pt x="2235200" y="26670"/>
                </a:moveTo>
                <a:lnTo>
                  <a:pt x="2143760" y="26670"/>
                </a:lnTo>
                <a:lnTo>
                  <a:pt x="2143760" y="49530"/>
                </a:lnTo>
                <a:lnTo>
                  <a:pt x="2235200" y="49530"/>
                </a:lnTo>
                <a:lnTo>
                  <a:pt x="2235200" y="26670"/>
                </a:lnTo>
                <a:close/>
              </a:path>
              <a:path w="2656204" h="76200">
                <a:moveTo>
                  <a:pt x="2395220" y="26670"/>
                </a:moveTo>
                <a:lnTo>
                  <a:pt x="2303780" y="26670"/>
                </a:lnTo>
                <a:lnTo>
                  <a:pt x="2303780" y="49530"/>
                </a:lnTo>
                <a:lnTo>
                  <a:pt x="2395220" y="49530"/>
                </a:lnTo>
                <a:lnTo>
                  <a:pt x="2395220" y="26670"/>
                </a:lnTo>
                <a:close/>
              </a:path>
              <a:path w="2656204" h="76200">
                <a:moveTo>
                  <a:pt x="2555240" y="26670"/>
                </a:moveTo>
                <a:lnTo>
                  <a:pt x="2463800" y="26670"/>
                </a:lnTo>
                <a:lnTo>
                  <a:pt x="2463800" y="49530"/>
                </a:lnTo>
                <a:lnTo>
                  <a:pt x="2555240" y="49530"/>
                </a:lnTo>
                <a:lnTo>
                  <a:pt x="2555240" y="26670"/>
                </a:lnTo>
                <a:close/>
              </a:path>
              <a:path w="2656204" h="76200">
                <a:moveTo>
                  <a:pt x="2579878" y="0"/>
                </a:moveTo>
                <a:lnTo>
                  <a:pt x="2579878" y="76200"/>
                </a:lnTo>
                <a:lnTo>
                  <a:pt x="2656078" y="38100"/>
                </a:lnTo>
                <a:lnTo>
                  <a:pt x="2579878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00138" y="2364485"/>
            <a:ext cx="2598420" cy="76200"/>
          </a:xfrm>
          <a:custGeom>
            <a:avLst/>
            <a:gdLst/>
            <a:ahLst/>
            <a:cxnLst/>
            <a:rect l="l" t="t" r="r" b="b"/>
            <a:pathLst>
              <a:path w="2598420" h="76200">
                <a:moveTo>
                  <a:pt x="91439" y="26669"/>
                </a:moveTo>
                <a:lnTo>
                  <a:pt x="0" y="26669"/>
                </a:lnTo>
                <a:lnTo>
                  <a:pt x="0" y="49529"/>
                </a:lnTo>
                <a:lnTo>
                  <a:pt x="91439" y="49529"/>
                </a:lnTo>
                <a:lnTo>
                  <a:pt x="91439" y="26669"/>
                </a:lnTo>
                <a:close/>
              </a:path>
              <a:path w="2598420" h="76200">
                <a:moveTo>
                  <a:pt x="251459" y="26669"/>
                </a:moveTo>
                <a:lnTo>
                  <a:pt x="160019" y="26669"/>
                </a:lnTo>
                <a:lnTo>
                  <a:pt x="160019" y="49529"/>
                </a:lnTo>
                <a:lnTo>
                  <a:pt x="251459" y="49529"/>
                </a:lnTo>
                <a:lnTo>
                  <a:pt x="251459" y="26669"/>
                </a:lnTo>
                <a:close/>
              </a:path>
              <a:path w="2598420" h="76200">
                <a:moveTo>
                  <a:pt x="411479" y="26669"/>
                </a:moveTo>
                <a:lnTo>
                  <a:pt x="320039" y="26669"/>
                </a:lnTo>
                <a:lnTo>
                  <a:pt x="320039" y="49529"/>
                </a:lnTo>
                <a:lnTo>
                  <a:pt x="411479" y="49529"/>
                </a:lnTo>
                <a:lnTo>
                  <a:pt x="411479" y="26669"/>
                </a:lnTo>
                <a:close/>
              </a:path>
              <a:path w="2598420" h="76200">
                <a:moveTo>
                  <a:pt x="571500" y="26669"/>
                </a:moveTo>
                <a:lnTo>
                  <a:pt x="480059" y="26669"/>
                </a:lnTo>
                <a:lnTo>
                  <a:pt x="480059" y="49529"/>
                </a:lnTo>
                <a:lnTo>
                  <a:pt x="571500" y="49529"/>
                </a:lnTo>
                <a:lnTo>
                  <a:pt x="571500" y="26669"/>
                </a:lnTo>
                <a:close/>
              </a:path>
              <a:path w="2598420" h="76200">
                <a:moveTo>
                  <a:pt x="731519" y="26669"/>
                </a:moveTo>
                <a:lnTo>
                  <a:pt x="640079" y="26669"/>
                </a:lnTo>
                <a:lnTo>
                  <a:pt x="640079" y="49529"/>
                </a:lnTo>
                <a:lnTo>
                  <a:pt x="731519" y="49529"/>
                </a:lnTo>
                <a:lnTo>
                  <a:pt x="731519" y="26669"/>
                </a:lnTo>
                <a:close/>
              </a:path>
              <a:path w="2598420" h="76200">
                <a:moveTo>
                  <a:pt x="891539" y="26669"/>
                </a:moveTo>
                <a:lnTo>
                  <a:pt x="800100" y="26669"/>
                </a:lnTo>
                <a:lnTo>
                  <a:pt x="800100" y="49529"/>
                </a:lnTo>
                <a:lnTo>
                  <a:pt x="891539" y="49529"/>
                </a:lnTo>
                <a:lnTo>
                  <a:pt x="891539" y="26669"/>
                </a:lnTo>
                <a:close/>
              </a:path>
              <a:path w="2598420" h="76200">
                <a:moveTo>
                  <a:pt x="1051559" y="26669"/>
                </a:moveTo>
                <a:lnTo>
                  <a:pt x="960119" y="26669"/>
                </a:lnTo>
                <a:lnTo>
                  <a:pt x="960119" y="49529"/>
                </a:lnTo>
                <a:lnTo>
                  <a:pt x="1051559" y="49529"/>
                </a:lnTo>
                <a:lnTo>
                  <a:pt x="1051559" y="26669"/>
                </a:lnTo>
                <a:close/>
              </a:path>
              <a:path w="2598420" h="76200">
                <a:moveTo>
                  <a:pt x="1211579" y="26669"/>
                </a:moveTo>
                <a:lnTo>
                  <a:pt x="1120139" y="26669"/>
                </a:lnTo>
                <a:lnTo>
                  <a:pt x="1120139" y="49529"/>
                </a:lnTo>
                <a:lnTo>
                  <a:pt x="1211579" y="49529"/>
                </a:lnTo>
                <a:lnTo>
                  <a:pt x="1211579" y="26669"/>
                </a:lnTo>
                <a:close/>
              </a:path>
              <a:path w="2598420" h="76200">
                <a:moveTo>
                  <a:pt x="1371600" y="26669"/>
                </a:moveTo>
                <a:lnTo>
                  <a:pt x="1280159" y="26669"/>
                </a:lnTo>
                <a:lnTo>
                  <a:pt x="1280159" y="49529"/>
                </a:lnTo>
                <a:lnTo>
                  <a:pt x="1371600" y="49529"/>
                </a:lnTo>
                <a:lnTo>
                  <a:pt x="1371600" y="26669"/>
                </a:lnTo>
                <a:close/>
              </a:path>
              <a:path w="2598420" h="76200">
                <a:moveTo>
                  <a:pt x="1531619" y="26669"/>
                </a:moveTo>
                <a:lnTo>
                  <a:pt x="1440179" y="26669"/>
                </a:lnTo>
                <a:lnTo>
                  <a:pt x="1440179" y="49529"/>
                </a:lnTo>
                <a:lnTo>
                  <a:pt x="1531619" y="49529"/>
                </a:lnTo>
                <a:lnTo>
                  <a:pt x="1531619" y="26669"/>
                </a:lnTo>
                <a:close/>
              </a:path>
              <a:path w="2598420" h="76200">
                <a:moveTo>
                  <a:pt x="1691639" y="26669"/>
                </a:moveTo>
                <a:lnTo>
                  <a:pt x="1600200" y="26669"/>
                </a:lnTo>
                <a:lnTo>
                  <a:pt x="1600200" y="49529"/>
                </a:lnTo>
                <a:lnTo>
                  <a:pt x="1691639" y="49529"/>
                </a:lnTo>
                <a:lnTo>
                  <a:pt x="1691639" y="26669"/>
                </a:lnTo>
                <a:close/>
              </a:path>
              <a:path w="2598420" h="76200">
                <a:moveTo>
                  <a:pt x="1851659" y="26669"/>
                </a:moveTo>
                <a:lnTo>
                  <a:pt x="1760219" y="26669"/>
                </a:lnTo>
                <a:lnTo>
                  <a:pt x="1760219" y="49529"/>
                </a:lnTo>
                <a:lnTo>
                  <a:pt x="1851659" y="49529"/>
                </a:lnTo>
                <a:lnTo>
                  <a:pt x="1851659" y="26669"/>
                </a:lnTo>
                <a:close/>
              </a:path>
              <a:path w="2598420" h="76200">
                <a:moveTo>
                  <a:pt x="2011679" y="26669"/>
                </a:moveTo>
                <a:lnTo>
                  <a:pt x="1920239" y="26669"/>
                </a:lnTo>
                <a:lnTo>
                  <a:pt x="1920239" y="49529"/>
                </a:lnTo>
                <a:lnTo>
                  <a:pt x="2011679" y="49529"/>
                </a:lnTo>
                <a:lnTo>
                  <a:pt x="2011679" y="26669"/>
                </a:lnTo>
                <a:close/>
              </a:path>
              <a:path w="2598420" h="76200">
                <a:moveTo>
                  <a:pt x="2171700" y="26669"/>
                </a:moveTo>
                <a:lnTo>
                  <a:pt x="2080259" y="26669"/>
                </a:lnTo>
                <a:lnTo>
                  <a:pt x="2080259" y="49529"/>
                </a:lnTo>
                <a:lnTo>
                  <a:pt x="2171700" y="49529"/>
                </a:lnTo>
                <a:lnTo>
                  <a:pt x="2171700" y="26669"/>
                </a:lnTo>
                <a:close/>
              </a:path>
              <a:path w="2598420" h="76200">
                <a:moveTo>
                  <a:pt x="2331719" y="26669"/>
                </a:moveTo>
                <a:lnTo>
                  <a:pt x="2240279" y="26669"/>
                </a:lnTo>
                <a:lnTo>
                  <a:pt x="2240279" y="49529"/>
                </a:lnTo>
                <a:lnTo>
                  <a:pt x="2331719" y="49529"/>
                </a:lnTo>
                <a:lnTo>
                  <a:pt x="2331719" y="26669"/>
                </a:lnTo>
                <a:close/>
              </a:path>
              <a:path w="2598420" h="76200">
                <a:moveTo>
                  <a:pt x="2491739" y="26669"/>
                </a:moveTo>
                <a:lnTo>
                  <a:pt x="2400300" y="26669"/>
                </a:lnTo>
                <a:lnTo>
                  <a:pt x="2400300" y="49529"/>
                </a:lnTo>
                <a:lnTo>
                  <a:pt x="2491739" y="49529"/>
                </a:lnTo>
                <a:lnTo>
                  <a:pt x="2491739" y="26669"/>
                </a:lnTo>
                <a:close/>
              </a:path>
              <a:path w="2598420" h="76200">
                <a:moveTo>
                  <a:pt x="2521838" y="0"/>
                </a:moveTo>
                <a:lnTo>
                  <a:pt x="2521838" y="76200"/>
                </a:lnTo>
                <a:lnTo>
                  <a:pt x="2598038" y="38100"/>
                </a:lnTo>
                <a:lnTo>
                  <a:pt x="2521838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00138" y="2721101"/>
            <a:ext cx="2598420" cy="76200"/>
          </a:xfrm>
          <a:custGeom>
            <a:avLst/>
            <a:gdLst/>
            <a:ahLst/>
            <a:cxnLst/>
            <a:rect l="l" t="t" r="r" b="b"/>
            <a:pathLst>
              <a:path w="2598420" h="76200">
                <a:moveTo>
                  <a:pt x="2598038" y="26670"/>
                </a:moveTo>
                <a:lnTo>
                  <a:pt x="2506598" y="26670"/>
                </a:lnTo>
                <a:lnTo>
                  <a:pt x="2506598" y="49530"/>
                </a:lnTo>
                <a:lnTo>
                  <a:pt x="2598038" y="49530"/>
                </a:lnTo>
                <a:lnTo>
                  <a:pt x="2598038" y="26670"/>
                </a:lnTo>
                <a:close/>
              </a:path>
              <a:path w="2598420" h="76200">
                <a:moveTo>
                  <a:pt x="2438018" y="26670"/>
                </a:moveTo>
                <a:lnTo>
                  <a:pt x="2346579" y="26670"/>
                </a:lnTo>
                <a:lnTo>
                  <a:pt x="2346579" y="49530"/>
                </a:lnTo>
                <a:lnTo>
                  <a:pt x="2438018" y="49530"/>
                </a:lnTo>
                <a:lnTo>
                  <a:pt x="2438018" y="26670"/>
                </a:lnTo>
                <a:close/>
              </a:path>
              <a:path w="2598420" h="76200">
                <a:moveTo>
                  <a:pt x="2277998" y="26670"/>
                </a:moveTo>
                <a:lnTo>
                  <a:pt x="2186558" y="26670"/>
                </a:lnTo>
                <a:lnTo>
                  <a:pt x="2186558" y="49530"/>
                </a:lnTo>
                <a:lnTo>
                  <a:pt x="2277998" y="49530"/>
                </a:lnTo>
                <a:lnTo>
                  <a:pt x="2277998" y="26670"/>
                </a:lnTo>
                <a:close/>
              </a:path>
              <a:path w="2598420" h="76200">
                <a:moveTo>
                  <a:pt x="2117979" y="26670"/>
                </a:moveTo>
                <a:lnTo>
                  <a:pt x="2026538" y="26670"/>
                </a:lnTo>
                <a:lnTo>
                  <a:pt x="2026538" y="49530"/>
                </a:lnTo>
                <a:lnTo>
                  <a:pt x="2117979" y="49530"/>
                </a:lnTo>
                <a:lnTo>
                  <a:pt x="2117979" y="26670"/>
                </a:lnTo>
                <a:close/>
              </a:path>
              <a:path w="2598420" h="76200">
                <a:moveTo>
                  <a:pt x="1957958" y="26670"/>
                </a:moveTo>
                <a:lnTo>
                  <a:pt x="1866518" y="26670"/>
                </a:lnTo>
                <a:lnTo>
                  <a:pt x="1866518" y="49530"/>
                </a:lnTo>
                <a:lnTo>
                  <a:pt x="1957958" y="49530"/>
                </a:lnTo>
                <a:lnTo>
                  <a:pt x="1957958" y="26670"/>
                </a:lnTo>
                <a:close/>
              </a:path>
              <a:path w="2598420" h="76200">
                <a:moveTo>
                  <a:pt x="1797938" y="26670"/>
                </a:moveTo>
                <a:lnTo>
                  <a:pt x="1706498" y="26670"/>
                </a:lnTo>
                <a:lnTo>
                  <a:pt x="1706498" y="49530"/>
                </a:lnTo>
                <a:lnTo>
                  <a:pt x="1797938" y="49530"/>
                </a:lnTo>
                <a:lnTo>
                  <a:pt x="1797938" y="26670"/>
                </a:lnTo>
                <a:close/>
              </a:path>
              <a:path w="2598420" h="76200">
                <a:moveTo>
                  <a:pt x="1637918" y="26670"/>
                </a:moveTo>
                <a:lnTo>
                  <a:pt x="1546478" y="26670"/>
                </a:lnTo>
                <a:lnTo>
                  <a:pt x="1546478" y="49530"/>
                </a:lnTo>
                <a:lnTo>
                  <a:pt x="1637918" y="49530"/>
                </a:lnTo>
                <a:lnTo>
                  <a:pt x="1637918" y="26670"/>
                </a:lnTo>
                <a:close/>
              </a:path>
              <a:path w="2598420" h="76200">
                <a:moveTo>
                  <a:pt x="1477898" y="26670"/>
                </a:moveTo>
                <a:lnTo>
                  <a:pt x="1386458" y="26670"/>
                </a:lnTo>
                <a:lnTo>
                  <a:pt x="1386458" y="49530"/>
                </a:lnTo>
                <a:lnTo>
                  <a:pt x="1477898" y="49530"/>
                </a:lnTo>
                <a:lnTo>
                  <a:pt x="1477898" y="26670"/>
                </a:lnTo>
                <a:close/>
              </a:path>
              <a:path w="2598420" h="76200">
                <a:moveTo>
                  <a:pt x="1317878" y="26670"/>
                </a:moveTo>
                <a:lnTo>
                  <a:pt x="1226438" y="26670"/>
                </a:lnTo>
                <a:lnTo>
                  <a:pt x="1226438" y="49530"/>
                </a:lnTo>
                <a:lnTo>
                  <a:pt x="1317878" y="49530"/>
                </a:lnTo>
                <a:lnTo>
                  <a:pt x="1317878" y="26670"/>
                </a:lnTo>
                <a:close/>
              </a:path>
              <a:path w="2598420" h="76200">
                <a:moveTo>
                  <a:pt x="1157858" y="26670"/>
                </a:moveTo>
                <a:lnTo>
                  <a:pt x="1066418" y="26670"/>
                </a:lnTo>
                <a:lnTo>
                  <a:pt x="1066418" y="49530"/>
                </a:lnTo>
                <a:lnTo>
                  <a:pt x="1157858" y="49530"/>
                </a:lnTo>
                <a:lnTo>
                  <a:pt x="1157858" y="26670"/>
                </a:lnTo>
                <a:close/>
              </a:path>
              <a:path w="2598420" h="76200">
                <a:moveTo>
                  <a:pt x="997838" y="26670"/>
                </a:moveTo>
                <a:lnTo>
                  <a:pt x="906398" y="26670"/>
                </a:lnTo>
                <a:lnTo>
                  <a:pt x="906398" y="49530"/>
                </a:lnTo>
                <a:lnTo>
                  <a:pt x="997838" y="49530"/>
                </a:lnTo>
                <a:lnTo>
                  <a:pt x="997838" y="26670"/>
                </a:lnTo>
                <a:close/>
              </a:path>
              <a:path w="2598420" h="76200">
                <a:moveTo>
                  <a:pt x="837818" y="26670"/>
                </a:moveTo>
                <a:lnTo>
                  <a:pt x="746378" y="26670"/>
                </a:lnTo>
                <a:lnTo>
                  <a:pt x="746378" y="49530"/>
                </a:lnTo>
                <a:lnTo>
                  <a:pt x="837818" y="49530"/>
                </a:lnTo>
                <a:lnTo>
                  <a:pt x="837818" y="26670"/>
                </a:lnTo>
                <a:close/>
              </a:path>
              <a:path w="2598420" h="76200">
                <a:moveTo>
                  <a:pt x="677798" y="26670"/>
                </a:moveTo>
                <a:lnTo>
                  <a:pt x="586358" y="26670"/>
                </a:lnTo>
                <a:lnTo>
                  <a:pt x="586358" y="49530"/>
                </a:lnTo>
                <a:lnTo>
                  <a:pt x="677798" y="49530"/>
                </a:lnTo>
                <a:lnTo>
                  <a:pt x="677798" y="26670"/>
                </a:lnTo>
                <a:close/>
              </a:path>
              <a:path w="2598420" h="76200">
                <a:moveTo>
                  <a:pt x="517778" y="26670"/>
                </a:moveTo>
                <a:lnTo>
                  <a:pt x="426338" y="26670"/>
                </a:lnTo>
                <a:lnTo>
                  <a:pt x="426338" y="49530"/>
                </a:lnTo>
                <a:lnTo>
                  <a:pt x="517778" y="49530"/>
                </a:lnTo>
                <a:lnTo>
                  <a:pt x="517778" y="26670"/>
                </a:lnTo>
                <a:close/>
              </a:path>
              <a:path w="2598420" h="76200">
                <a:moveTo>
                  <a:pt x="357758" y="26670"/>
                </a:moveTo>
                <a:lnTo>
                  <a:pt x="266318" y="26670"/>
                </a:lnTo>
                <a:lnTo>
                  <a:pt x="266318" y="49530"/>
                </a:lnTo>
                <a:lnTo>
                  <a:pt x="357758" y="49530"/>
                </a:lnTo>
                <a:lnTo>
                  <a:pt x="357758" y="26670"/>
                </a:lnTo>
                <a:close/>
              </a:path>
              <a:path w="2598420" h="76200">
                <a:moveTo>
                  <a:pt x="197738" y="26670"/>
                </a:moveTo>
                <a:lnTo>
                  <a:pt x="106298" y="26670"/>
                </a:lnTo>
                <a:lnTo>
                  <a:pt x="106298" y="49530"/>
                </a:lnTo>
                <a:lnTo>
                  <a:pt x="197738" y="49530"/>
                </a:lnTo>
                <a:lnTo>
                  <a:pt x="197738" y="26670"/>
                </a:lnTo>
                <a:close/>
              </a:path>
              <a:path w="259842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10376" y="3336671"/>
            <a:ext cx="76200" cy="1520190"/>
          </a:xfrm>
          <a:custGeom>
            <a:avLst/>
            <a:gdLst/>
            <a:ahLst/>
            <a:cxnLst/>
            <a:rect l="l" t="t" r="r" b="b"/>
            <a:pathLst>
              <a:path w="76200" h="1520189">
                <a:moveTo>
                  <a:pt x="26415" y="0"/>
                </a:moveTo>
                <a:lnTo>
                  <a:pt x="3556" y="253"/>
                </a:lnTo>
                <a:lnTo>
                  <a:pt x="4952" y="91693"/>
                </a:lnTo>
                <a:lnTo>
                  <a:pt x="27812" y="91312"/>
                </a:lnTo>
                <a:lnTo>
                  <a:pt x="26415" y="0"/>
                </a:lnTo>
                <a:close/>
              </a:path>
              <a:path w="76200" h="1520189">
                <a:moveTo>
                  <a:pt x="28956" y="159892"/>
                </a:moveTo>
                <a:lnTo>
                  <a:pt x="6096" y="160274"/>
                </a:lnTo>
                <a:lnTo>
                  <a:pt x="7620" y="251713"/>
                </a:lnTo>
                <a:lnTo>
                  <a:pt x="30479" y="251332"/>
                </a:lnTo>
                <a:lnTo>
                  <a:pt x="28956" y="159892"/>
                </a:lnTo>
                <a:close/>
              </a:path>
              <a:path w="76200" h="1520189">
                <a:moveTo>
                  <a:pt x="31496" y="319912"/>
                </a:moveTo>
                <a:lnTo>
                  <a:pt x="8636" y="320293"/>
                </a:lnTo>
                <a:lnTo>
                  <a:pt x="10160" y="411733"/>
                </a:lnTo>
                <a:lnTo>
                  <a:pt x="33020" y="411352"/>
                </a:lnTo>
                <a:lnTo>
                  <a:pt x="31496" y="319912"/>
                </a:lnTo>
                <a:close/>
              </a:path>
              <a:path w="76200" h="1520189">
                <a:moveTo>
                  <a:pt x="34036" y="479932"/>
                </a:moveTo>
                <a:lnTo>
                  <a:pt x="11175" y="480313"/>
                </a:lnTo>
                <a:lnTo>
                  <a:pt x="12700" y="571753"/>
                </a:lnTo>
                <a:lnTo>
                  <a:pt x="35560" y="571372"/>
                </a:lnTo>
                <a:lnTo>
                  <a:pt x="34036" y="479932"/>
                </a:lnTo>
                <a:close/>
              </a:path>
              <a:path w="76200" h="1520189">
                <a:moveTo>
                  <a:pt x="36702" y="639952"/>
                </a:moveTo>
                <a:lnTo>
                  <a:pt x="13843" y="640333"/>
                </a:lnTo>
                <a:lnTo>
                  <a:pt x="15239" y="731773"/>
                </a:lnTo>
                <a:lnTo>
                  <a:pt x="38100" y="731392"/>
                </a:lnTo>
                <a:lnTo>
                  <a:pt x="36702" y="639952"/>
                </a:lnTo>
                <a:close/>
              </a:path>
              <a:path w="76200" h="1520189">
                <a:moveTo>
                  <a:pt x="39243" y="799972"/>
                </a:moveTo>
                <a:lnTo>
                  <a:pt x="16383" y="800353"/>
                </a:lnTo>
                <a:lnTo>
                  <a:pt x="17779" y="891793"/>
                </a:lnTo>
                <a:lnTo>
                  <a:pt x="40639" y="891412"/>
                </a:lnTo>
                <a:lnTo>
                  <a:pt x="39243" y="799972"/>
                </a:lnTo>
                <a:close/>
              </a:path>
              <a:path w="76200" h="1520189">
                <a:moveTo>
                  <a:pt x="41783" y="959992"/>
                </a:moveTo>
                <a:lnTo>
                  <a:pt x="18923" y="960246"/>
                </a:lnTo>
                <a:lnTo>
                  <a:pt x="20320" y="1051686"/>
                </a:lnTo>
                <a:lnTo>
                  <a:pt x="43179" y="1051305"/>
                </a:lnTo>
                <a:lnTo>
                  <a:pt x="41783" y="959992"/>
                </a:lnTo>
                <a:close/>
              </a:path>
              <a:path w="76200" h="1520189">
                <a:moveTo>
                  <a:pt x="44323" y="1119885"/>
                </a:moveTo>
                <a:lnTo>
                  <a:pt x="21462" y="1120266"/>
                </a:lnTo>
                <a:lnTo>
                  <a:pt x="22860" y="1211706"/>
                </a:lnTo>
                <a:lnTo>
                  <a:pt x="45720" y="1211326"/>
                </a:lnTo>
                <a:lnTo>
                  <a:pt x="44323" y="1119885"/>
                </a:lnTo>
                <a:close/>
              </a:path>
              <a:path w="76200" h="1520189">
                <a:moveTo>
                  <a:pt x="46862" y="1279905"/>
                </a:moveTo>
                <a:lnTo>
                  <a:pt x="24002" y="1280286"/>
                </a:lnTo>
                <a:lnTo>
                  <a:pt x="25526" y="1371727"/>
                </a:lnTo>
                <a:lnTo>
                  <a:pt x="48387" y="1371345"/>
                </a:lnTo>
                <a:lnTo>
                  <a:pt x="46862" y="1279905"/>
                </a:lnTo>
                <a:close/>
              </a:path>
              <a:path w="76200" h="1520189">
                <a:moveTo>
                  <a:pt x="26601" y="1444054"/>
                </a:moveTo>
                <a:lnTo>
                  <a:pt x="0" y="1444497"/>
                </a:lnTo>
                <a:lnTo>
                  <a:pt x="39243" y="1520062"/>
                </a:lnTo>
                <a:lnTo>
                  <a:pt x="69724" y="1456689"/>
                </a:lnTo>
                <a:lnTo>
                  <a:pt x="26797" y="1456689"/>
                </a:lnTo>
                <a:lnTo>
                  <a:pt x="26601" y="1444054"/>
                </a:lnTo>
                <a:close/>
              </a:path>
              <a:path w="76200" h="1520189">
                <a:moveTo>
                  <a:pt x="49461" y="1443673"/>
                </a:moveTo>
                <a:lnTo>
                  <a:pt x="26601" y="1444054"/>
                </a:lnTo>
                <a:lnTo>
                  <a:pt x="26797" y="1456689"/>
                </a:lnTo>
                <a:lnTo>
                  <a:pt x="49657" y="1456308"/>
                </a:lnTo>
                <a:lnTo>
                  <a:pt x="49461" y="1443673"/>
                </a:lnTo>
                <a:close/>
              </a:path>
              <a:path w="76200" h="1520189">
                <a:moveTo>
                  <a:pt x="76200" y="1443227"/>
                </a:moveTo>
                <a:lnTo>
                  <a:pt x="49461" y="1443673"/>
                </a:lnTo>
                <a:lnTo>
                  <a:pt x="49657" y="1456308"/>
                </a:lnTo>
                <a:lnTo>
                  <a:pt x="26797" y="1456689"/>
                </a:lnTo>
                <a:lnTo>
                  <a:pt x="69724" y="1456689"/>
                </a:lnTo>
                <a:lnTo>
                  <a:pt x="76200" y="1443227"/>
                </a:lnTo>
                <a:close/>
              </a:path>
              <a:path w="76200" h="1520189">
                <a:moveTo>
                  <a:pt x="49402" y="1439926"/>
                </a:moveTo>
                <a:lnTo>
                  <a:pt x="26543" y="1440306"/>
                </a:lnTo>
                <a:lnTo>
                  <a:pt x="26601" y="1444054"/>
                </a:lnTo>
                <a:lnTo>
                  <a:pt x="49461" y="1443673"/>
                </a:lnTo>
                <a:lnTo>
                  <a:pt x="49402" y="1439926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796530" y="2053589"/>
            <a:ext cx="14979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финансирование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71943" y="2795397"/>
            <a:ext cx="171703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погашение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кредита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95066" y="1811223"/>
            <a:ext cx="22136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открытие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счета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перечисление</a:t>
            </a:r>
            <a:r>
              <a:rPr sz="1800" spc="-10" dirty="0">
                <a:latin typeface="Calibri"/>
                <a:cs typeface="Calibri"/>
              </a:rPr>
              <a:t> средств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80840" y="2607690"/>
            <a:ext cx="801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ип</a:t>
            </a:r>
            <a:r>
              <a:rPr sz="1800" spc="-20" dirty="0">
                <a:latin typeface="Calibri"/>
                <a:cs typeface="Calibri"/>
              </a:rPr>
              <a:t>о</a:t>
            </a:r>
            <a:r>
              <a:rPr sz="1800" spc="-15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37503" y="3885691"/>
            <a:ext cx="27781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Блокировка средств покупателя  до окончания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строительства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479785" y="3367278"/>
            <a:ext cx="76200" cy="1894839"/>
          </a:xfrm>
          <a:custGeom>
            <a:avLst/>
            <a:gdLst/>
            <a:ahLst/>
            <a:cxnLst/>
            <a:rect l="l" t="t" r="r" b="b"/>
            <a:pathLst>
              <a:path w="76200" h="1894839">
                <a:moveTo>
                  <a:pt x="49530" y="1803273"/>
                </a:moveTo>
                <a:lnTo>
                  <a:pt x="26670" y="1803273"/>
                </a:lnTo>
                <a:lnTo>
                  <a:pt x="26670" y="1894713"/>
                </a:lnTo>
                <a:lnTo>
                  <a:pt x="49530" y="1894713"/>
                </a:lnTo>
                <a:lnTo>
                  <a:pt x="49530" y="1803273"/>
                </a:lnTo>
                <a:close/>
              </a:path>
              <a:path w="76200" h="1894839">
                <a:moveTo>
                  <a:pt x="49530" y="1643253"/>
                </a:moveTo>
                <a:lnTo>
                  <a:pt x="26670" y="1643253"/>
                </a:lnTo>
                <a:lnTo>
                  <a:pt x="26670" y="1734693"/>
                </a:lnTo>
                <a:lnTo>
                  <a:pt x="49530" y="1734693"/>
                </a:lnTo>
                <a:lnTo>
                  <a:pt x="49530" y="1643253"/>
                </a:lnTo>
                <a:close/>
              </a:path>
              <a:path w="76200" h="1894839">
                <a:moveTo>
                  <a:pt x="49530" y="1483233"/>
                </a:moveTo>
                <a:lnTo>
                  <a:pt x="26670" y="1483233"/>
                </a:lnTo>
                <a:lnTo>
                  <a:pt x="26670" y="1574673"/>
                </a:lnTo>
                <a:lnTo>
                  <a:pt x="49530" y="1574673"/>
                </a:lnTo>
                <a:lnTo>
                  <a:pt x="49530" y="1483233"/>
                </a:lnTo>
                <a:close/>
              </a:path>
              <a:path w="76200" h="1894839">
                <a:moveTo>
                  <a:pt x="49530" y="1323213"/>
                </a:moveTo>
                <a:lnTo>
                  <a:pt x="26670" y="1323213"/>
                </a:lnTo>
                <a:lnTo>
                  <a:pt x="26670" y="1414653"/>
                </a:lnTo>
                <a:lnTo>
                  <a:pt x="49530" y="1414653"/>
                </a:lnTo>
                <a:lnTo>
                  <a:pt x="49530" y="1323213"/>
                </a:lnTo>
                <a:close/>
              </a:path>
              <a:path w="76200" h="1894839">
                <a:moveTo>
                  <a:pt x="49530" y="1163193"/>
                </a:moveTo>
                <a:lnTo>
                  <a:pt x="26670" y="1163193"/>
                </a:lnTo>
                <a:lnTo>
                  <a:pt x="26670" y="1254633"/>
                </a:lnTo>
                <a:lnTo>
                  <a:pt x="49530" y="1254633"/>
                </a:lnTo>
                <a:lnTo>
                  <a:pt x="49530" y="1163193"/>
                </a:lnTo>
                <a:close/>
              </a:path>
              <a:path w="76200" h="1894839">
                <a:moveTo>
                  <a:pt x="49530" y="1003173"/>
                </a:moveTo>
                <a:lnTo>
                  <a:pt x="26670" y="1003173"/>
                </a:lnTo>
                <a:lnTo>
                  <a:pt x="26670" y="1094613"/>
                </a:lnTo>
                <a:lnTo>
                  <a:pt x="49530" y="1094613"/>
                </a:lnTo>
                <a:lnTo>
                  <a:pt x="49530" y="1003173"/>
                </a:lnTo>
                <a:close/>
              </a:path>
              <a:path w="76200" h="1894839">
                <a:moveTo>
                  <a:pt x="49530" y="843153"/>
                </a:moveTo>
                <a:lnTo>
                  <a:pt x="26670" y="843153"/>
                </a:lnTo>
                <a:lnTo>
                  <a:pt x="26670" y="934593"/>
                </a:lnTo>
                <a:lnTo>
                  <a:pt x="49530" y="934593"/>
                </a:lnTo>
                <a:lnTo>
                  <a:pt x="49530" y="843153"/>
                </a:lnTo>
                <a:close/>
              </a:path>
              <a:path w="76200" h="1894839">
                <a:moveTo>
                  <a:pt x="49530" y="683133"/>
                </a:moveTo>
                <a:lnTo>
                  <a:pt x="26670" y="683133"/>
                </a:lnTo>
                <a:lnTo>
                  <a:pt x="26670" y="774573"/>
                </a:lnTo>
                <a:lnTo>
                  <a:pt x="49530" y="774573"/>
                </a:lnTo>
                <a:lnTo>
                  <a:pt x="49530" y="683133"/>
                </a:lnTo>
                <a:close/>
              </a:path>
              <a:path w="76200" h="1894839">
                <a:moveTo>
                  <a:pt x="49530" y="523113"/>
                </a:moveTo>
                <a:lnTo>
                  <a:pt x="26670" y="523113"/>
                </a:lnTo>
                <a:lnTo>
                  <a:pt x="26670" y="614553"/>
                </a:lnTo>
                <a:lnTo>
                  <a:pt x="49530" y="614553"/>
                </a:lnTo>
                <a:lnTo>
                  <a:pt x="49530" y="523113"/>
                </a:lnTo>
                <a:close/>
              </a:path>
              <a:path w="76200" h="1894839">
                <a:moveTo>
                  <a:pt x="49530" y="363093"/>
                </a:moveTo>
                <a:lnTo>
                  <a:pt x="26670" y="363093"/>
                </a:lnTo>
                <a:lnTo>
                  <a:pt x="26670" y="454533"/>
                </a:lnTo>
                <a:lnTo>
                  <a:pt x="49530" y="454533"/>
                </a:lnTo>
                <a:lnTo>
                  <a:pt x="49530" y="363093"/>
                </a:lnTo>
                <a:close/>
              </a:path>
              <a:path w="76200" h="1894839">
                <a:moveTo>
                  <a:pt x="49530" y="203073"/>
                </a:moveTo>
                <a:lnTo>
                  <a:pt x="26670" y="203073"/>
                </a:lnTo>
                <a:lnTo>
                  <a:pt x="26670" y="294513"/>
                </a:lnTo>
                <a:lnTo>
                  <a:pt x="49530" y="294513"/>
                </a:lnTo>
                <a:lnTo>
                  <a:pt x="49530" y="203073"/>
                </a:lnTo>
                <a:close/>
              </a:path>
              <a:path w="76200" h="1894839">
                <a:moveTo>
                  <a:pt x="49530" y="63500"/>
                </a:moveTo>
                <a:lnTo>
                  <a:pt x="26670" y="63500"/>
                </a:lnTo>
                <a:lnTo>
                  <a:pt x="26670" y="134493"/>
                </a:lnTo>
                <a:lnTo>
                  <a:pt x="49530" y="134493"/>
                </a:lnTo>
                <a:lnTo>
                  <a:pt x="49530" y="63500"/>
                </a:lnTo>
                <a:close/>
              </a:path>
              <a:path w="76200" h="1894839">
                <a:moveTo>
                  <a:pt x="38100" y="0"/>
                </a:moveTo>
                <a:lnTo>
                  <a:pt x="0" y="76200"/>
                </a:lnTo>
                <a:lnTo>
                  <a:pt x="26670" y="76200"/>
                </a:lnTo>
                <a:lnTo>
                  <a:pt x="2667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1894839">
                <a:moveTo>
                  <a:pt x="69850" y="63500"/>
                </a:moveTo>
                <a:lnTo>
                  <a:pt x="49530" y="63500"/>
                </a:lnTo>
                <a:lnTo>
                  <a:pt x="4953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597133" y="3882644"/>
            <a:ext cx="1410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пер</a:t>
            </a:r>
            <a:r>
              <a:rPr sz="1800" spc="5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ч</a:t>
            </a:r>
            <a:r>
              <a:rPr sz="1800" spc="-5" dirty="0">
                <a:latin typeface="Calibri"/>
                <a:cs typeface="Calibri"/>
              </a:rPr>
              <a:t>и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ление  </a:t>
            </a:r>
            <a:r>
              <a:rPr sz="1800" spc="-5" dirty="0">
                <a:latin typeface="Calibri"/>
                <a:cs typeface="Calibri"/>
              </a:rPr>
              <a:t>застройщику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753100" y="4856988"/>
            <a:ext cx="1223772" cy="12222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146792" y="5366003"/>
            <a:ext cx="813816" cy="8138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72233" y="3387090"/>
            <a:ext cx="76200" cy="1873885"/>
          </a:xfrm>
          <a:custGeom>
            <a:avLst/>
            <a:gdLst/>
            <a:ahLst/>
            <a:cxnLst/>
            <a:rect l="l" t="t" r="r" b="b"/>
            <a:pathLst>
              <a:path w="76200" h="1873885">
                <a:moveTo>
                  <a:pt x="49530" y="1782445"/>
                </a:moveTo>
                <a:lnTo>
                  <a:pt x="26670" y="1782445"/>
                </a:lnTo>
                <a:lnTo>
                  <a:pt x="26670" y="1873885"/>
                </a:lnTo>
                <a:lnTo>
                  <a:pt x="49530" y="1873885"/>
                </a:lnTo>
                <a:lnTo>
                  <a:pt x="49530" y="1782445"/>
                </a:lnTo>
                <a:close/>
              </a:path>
              <a:path w="76200" h="1873885">
                <a:moveTo>
                  <a:pt x="49530" y="1622425"/>
                </a:moveTo>
                <a:lnTo>
                  <a:pt x="26670" y="1622425"/>
                </a:lnTo>
                <a:lnTo>
                  <a:pt x="26670" y="1713865"/>
                </a:lnTo>
                <a:lnTo>
                  <a:pt x="49530" y="1713865"/>
                </a:lnTo>
                <a:lnTo>
                  <a:pt x="49530" y="1622425"/>
                </a:lnTo>
                <a:close/>
              </a:path>
              <a:path w="76200" h="1873885">
                <a:moveTo>
                  <a:pt x="49530" y="1462405"/>
                </a:moveTo>
                <a:lnTo>
                  <a:pt x="26670" y="1462405"/>
                </a:lnTo>
                <a:lnTo>
                  <a:pt x="26670" y="1553845"/>
                </a:lnTo>
                <a:lnTo>
                  <a:pt x="49530" y="1553845"/>
                </a:lnTo>
                <a:lnTo>
                  <a:pt x="49530" y="1462405"/>
                </a:lnTo>
                <a:close/>
              </a:path>
              <a:path w="76200" h="1873885">
                <a:moveTo>
                  <a:pt x="49530" y="1302385"/>
                </a:moveTo>
                <a:lnTo>
                  <a:pt x="26670" y="1302385"/>
                </a:lnTo>
                <a:lnTo>
                  <a:pt x="26670" y="1393825"/>
                </a:lnTo>
                <a:lnTo>
                  <a:pt x="49530" y="1393825"/>
                </a:lnTo>
                <a:lnTo>
                  <a:pt x="49530" y="1302385"/>
                </a:lnTo>
                <a:close/>
              </a:path>
              <a:path w="76200" h="1873885">
                <a:moveTo>
                  <a:pt x="49530" y="1142365"/>
                </a:moveTo>
                <a:lnTo>
                  <a:pt x="26670" y="1142365"/>
                </a:lnTo>
                <a:lnTo>
                  <a:pt x="26670" y="1233805"/>
                </a:lnTo>
                <a:lnTo>
                  <a:pt x="49530" y="1233805"/>
                </a:lnTo>
                <a:lnTo>
                  <a:pt x="49530" y="1142365"/>
                </a:lnTo>
                <a:close/>
              </a:path>
              <a:path w="76200" h="1873885">
                <a:moveTo>
                  <a:pt x="49530" y="982345"/>
                </a:moveTo>
                <a:lnTo>
                  <a:pt x="26670" y="982345"/>
                </a:lnTo>
                <a:lnTo>
                  <a:pt x="26670" y="1073785"/>
                </a:lnTo>
                <a:lnTo>
                  <a:pt x="49530" y="1073785"/>
                </a:lnTo>
                <a:lnTo>
                  <a:pt x="49530" y="982345"/>
                </a:lnTo>
                <a:close/>
              </a:path>
              <a:path w="76200" h="1873885">
                <a:moveTo>
                  <a:pt x="49530" y="822325"/>
                </a:moveTo>
                <a:lnTo>
                  <a:pt x="26670" y="822325"/>
                </a:lnTo>
                <a:lnTo>
                  <a:pt x="26670" y="913765"/>
                </a:lnTo>
                <a:lnTo>
                  <a:pt x="49530" y="913765"/>
                </a:lnTo>
                <a:lnTo>
                  <a:pt x="49530" y="822325"/>
                </a:lnTo>
                <a:close/>
              </a:path>
              <a:path w="76200" h="1873885">
                <a:moveTo>
                  <a:pt x="49530" y="662305"/>
                </a:moveTo>
                <a:lnTo>
                  <a:pt x="26670" y="662305"/>
                </a:lnTo>
                <a:lnTo>
                  <a:pt x="26670" y="753745"/>
                </a:lnTo>
                <a:lnTo>
                  <a:pt x="49530" y="753745"/>
                </a:lnTo>
                <a:lnTo>
                  <a:pt x="49530" y="662305"/>
                </a:lnTo>
                <a:close/>
              </a:path>
              <a:path w="76200" h="1873885">
                <a:moveTo>
                  <a:pt x="49530" y="502285"/>
                </a:moveTo>
                <a:lnTo>
                  <a:pt x="26670" y="502285"/>
                </a:lnTo>
                <a:lnTo>
                  <a:pt x="26670" y="593725"/>
                </a:lnTo>
                <a:lnTo>
                  <a:pt x="49530" y="593725"/>
                </a:lnTo>
                <a:lnTo>
                  <a:pt x="49530" y="502285"/>
                </a:lnTo>
                <a:close/>
              </a:path>
              <a:path w="76200" h="1873885">
                <a:moveTo>
                  <a:pt x="49530" y="342265"/>
                </a:moveTo>
                <a:lnTo>
                  <a:pt x="26670" y="342265"/>
                </a:lnTo>
                <a:lnTo>
                  <a:pt x="26670" y="433705"/>
                </a:lnTo>
                <a:lnTo>
                  <a:pt x="49530" y="433705"/>
                </a:lnTo>
                <a:lnTo>
                  <a:pt x="49530" y="342265"/>
                </a:lnTo>
                <a:close/>
              </a:path>
              <a:path w="76200" h="1873885">
                <a:moveTo>
                  <a:pt x="49530" y="182245"/>
                </a:moveTo>
                <a:lnTo>
                  <a:pt x="26670" y="182245"/>
                </a:lnTo>
                <a:lnTo>
                  <a:pt x="26670" y="273685"/>
                </a:lnTo>
                <a:lnTo>
                  <a:pt x="49530" y="273685"/>
                </a:lnTo>
                <a:lnTo>
                  <a:pt x="49530" y="182245"/>
                </a:lnTo>
                <a:close/>
              </a:path>
              <a:path w="76200" h="1873885">
                <a:moveTo>
                  <a:pt x="49530" y="63500"/>
                </a:moveTo>
                <a:lnTo>
                  <a:pt x="26670" y="63500"/>
                </a:lnTo>
                <a:lnTo>
                  <a:pt x="26670" y="113664"/>
                </a:lnTo>
                <a:lnTo>
                  <a:pt x="49530" y="113664"/>
                </a:lnTo>
                <a:lnTo>
                  <a:pt x="49530" y="63500"/>
                </a:lnTo>
                <a:close/>
              </a:path>
              <a:path w="76200" h="1873885">
                <a:moveTo>
                  <a:pt x="38100" y="0"/>
                </a:moveTo>
                <a:lnTo>
                  <a:pt x="0" y="76200"/>
                </a:lnTo>
                <a:lnTo>
                  <a:pt x="26670" y="76200"/>
                </a:lnTo>
                <a:lnTo>
                  <a:pt x="2667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1873885">
                <a:moveTo>
                  <a:pt x="69850" y="63500"/>
                </a:moveTo>
                <a:lnTo>
                  <a:pt x="49530" y="63500"/>
                </a:lnTo>
                <a:lnTo>
                  <a:pt x="4953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34772" y="3662298"/>
            <a:ext cx="1497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00AFEF"/>
                </a:solidFill>
                <a:latin typeface="Calibri"/>
                <a:cs typeface="Calibri"/>
              </a:rPr>
              <a:t>Ввод </a:t>
            </a:r>
            <a:r>
              <a:rPr sz="1800" spc="-5" dirty="0">
                <a:solidFill>
                  <a:srgbClr val="00AFEF"/>
                </a:solidFill>
                <a:latin typeface="Calibri"/>
                <a:cs typeface="Calibri"/>
              </a:rPr>
              <a:t>объекта</a:t>
            </a:r>
            <a:r>
              <a:rPr sz="1800" spc="-6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AFEF"/>
                </a:solidFill>
                <a:latin typeface="Calibri"/>
                <a:cs typeface="Calibri"/>
              </a:rPr>
              <a:t>в  </a:t>
            </a:r>
            <a:r>
              <a:rPr sz="1800" spc="-5" dirty="0">
                <a:solidFill>
                  <a:srgbClr val="00AFEF"/>
                </a:solidFill>
                <a:latin typeface="Calibri"/>
                <a:cs typeface="Calibri"/>
              </a:rPr>
              <a:t>эксплантацию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42508" y="5993079"/>
            <a:ext cx="1153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Эскроу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счет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32117" y="5133289"/>
            <a:ext cx="26797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00AF50"/>
                </a:solidFill>
                <a:latin typeface="Calibri"/>
                <a:cs typeface="Calibri"/>
              </a:rPr>
              <a:t>Готовая 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квартира</a:t>
            </a:r>
            <a:r>
              <a:rPr sz="1800" spc="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передана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покупателю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509266" y="5133289"/>
            <a:ext cx="29686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FF0000"/>
                </a:solidFill>
                <a:latin typeface="Calibri"/>
                <a:cs typeface="Calibri"/>
              </a:rPr>
              <a:t>Готовая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квартира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не</a:t>
            </a:r>
            <a:r>
              <a:rPr sz="180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передана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покупателю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453896" y="5366003"/>
            <a:ext cx="813816" cy="8138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72856" y="5492496"/>
            <a:ext cx="377951" cy="3688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11523" y="5492496"/>
            <a:ext cx="397763" cy="3703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42210" y="5874740"/>
            <a:ext cx="3161030" cy="76200"/>
          </a:xfrm>
          <a:custGeom>
            <a:avLst/>
            <a:gdLst/>
            <a:ahLst/>
            <a:cxnLst/>
            <a:rect l="l" t="t" r="r" b="b"/>
            <a:pathLst>
              <a:path w="3161029" h="76200">
                <a:moveTo>
                  <a:pt x="3069590" y="45554"/>
                </a:moveTo>
                <a:lnTo>
                  <a:pt x="3069463" y="68414"/>
                </a:lnTo>
                <a:lnTo>
                  <a:pt x="3160903" y="68999"/>
                </a:lnTo>
                <a:lnTo>
                  <a:pt x="3161029" y="46139"/>
                </a:lnTo>
                <a:lnTo>
                  <a:pt x="3069590" y="45554"/>
                </a:lnTo>
                <a:close/>
              </a:path>
              <a:path w="3161029" h="76200">
                <a:moveTo>
                  <a:pt x="2909697" y="44551"/>
                </a:moveTo>
                <a:lnTo>
                  <a:pt x="2909442" y="67411"/>
                </a:lnTo>
                <a:lnTo>
                  <a:pt x="3000882" y="67983"/>
                </a:lnTo>
                <a:lnTo>
                  <a:pt x="3001137" y="45123"/>
                </a:lnTo>
                <a:lnTo>
                  <a:pt x="2909697" y="44551"/>
                </a:lnTo>
                <a:close/>
              </a:path>
              <a:path w="3161029" h="76200">
                <a:moveTo>
                  <a:pt x="2749677" y="43535"/>
                </a:moveTo>
                <a:lnTo>
                  <a:pt x="2749423" y="66395"/>
                </a:lnTo>
                <a:lnTo>
                  <a:pt x="2840863" y="66979"/>
                </a:lnTo>
                <a:lnTo>
                  <a:pt x="2841116" y="44119"/>
                </a:lnTo>
                <a:lnTo>
                  <a:pt x="2749677" y="43535"/>
                </a:lnTo>
                <a:close/>
              </a:path>
              <a:path w="3161029" h="76200">
                <a:moveTo>
                  <a:pt x="2589656" y="42532"/>
                </a:moveTo>
                <a:lnTo>
                  <a:pt x="2589403" y="65392"/>
                </a:lnTo>
                <a:lnTo>
                  <a:pt x="2680842" y="65963"/>
                </a:lnTo>
                <a:lnTo>
                  <a:pt x="2681097" y="43103"/>
                </a:lnTo>
                <a:lnTo>
                  <a:pt x="2589656" y="42532"/>
                </a:lnTo>
                <a:close/>
              </a:path>
              <a:path w="3161029" h="76200">
                <a:moveTo>
                  <a:pt x="2429637" y="41516"/>
                </a:moveTo>
                <a:lnTo>
                  <a:pt x="2429382" y="64376"/>
                </a:lnTo>
                <a:lnTo>
                  <a:pt x="2520823" y="64960"/>
                </a:lnTo>
                <a:lnTo>
                  <a:pt x="2521077" y="42100"/>
                </a:lnTo>
                <a:lnTo>
                  <a:pt x="2429637" y="41516"/>
                </a:lnTo>
                <a:close/>
              </a:path>
              <a:path w="3161029" h="76200">
                <a:moveTo>
                  <a:pt x="2269616" y="40513"/>
                </a:moveTo>
                <a:lnTo>
                  <a:pt x="2269363" y="63373"/>
                </a:lnTo>
                <a:lnTo>
                  <a:pt x="2360803" y="63944"/>
                </a:lnTo>
                <a:lnTo>
                  <a:pt x="2361056" y="41084"/>
                </a:lnTo>
                <a:lnTo>
                  <a:pt x="2269616" y="40513"/>
                </a:lnTo>
                <a:close/>
              </a:path>
              <a:path w="3161029" h="76200">
                <a:moveTo>
                  <a:pt x="2109597" y="39497"/>
                </a:moveTo>
                <a:lnTo>
                  <a:pt x="2109469" y="62357"/>
                </a:lnTo>
                <a:lnTo>
                  <a:pt x="2200782" y="62941"/>
                </a:lnTo>
                <a:lnTo>
                  <a:pt x="2201037" y="40081"/>
                </a:lnTo>
                <a:lnTo>
                  <a:pt x="2109597" y="39497"/>
                </a:lnTo>
                <a:close/>
              </a:path>
              <a:path w="3161029" h="76200">
                <a:moveTo>
                  <a:pt x="1949577" y="38493"/>
                </a:moveTo>
                <a:lnTo>
                  <a:pt x="1949450" y="61353"/>
                </a:lnTo>
                <a:lnTo>
                  <a:pt x="2040889" y="61925"/>
                </a:lnTo>
                <a:lnTo>
                  <a:pt x="2041016" y="39065"/>
                </a:lnTo>
                <a:lnTo>
                  <a:pt x="1949577" y="38493"/>
                </a:lnTo>
                <a:close/>
              </a:path>
              <a:path w="3161029" h="76200">
                <a:moveTo>
                  <a:pt x="1789556" y="37477"/>
                </a:moveTo>
                <a:lnTo>
                  <a:pt x="1789429" y="60337"/>
                </a:lnTo>
                <a:lnTo>
                  <a:pt x="1880869" y="60921"/>
                </a:lnTo>
                <a:lnTo>
                  <a:pt x="1880997" y="38061"/>
                </a:lnTo>
                <a:lnTo>
                  <a:pt x="1789556" y="37477"/>
                </a:lnTo>
                <a:close/>
              </a:path>
              <a:path w="3161029" h="76200">
                <a:moveTo>
                  <a:pt x="1629537" y="36474"/>
                </a:moveTo>
                <a:lnTo>
                  <a:pt x="1629410" y="59334"/>
                </a:lnTo>
                <a:lnTo>
                  <a:pt x="1720850" y="59905"/>
                </a:lnTo>
                <a:lnTo>
                  <a:pt x="1720977" y="37045"/>
                </a:lnTo>
                <a:lnTo>
                  <a:pt x="1629537" y="36474"/>
                </a:lnTo>
                <a:close/>
              </a:path>
              <a:path w="3161029" h="76200">
                <a:moveTo>
                  <a:pt x="1469516" y="35458"/>
                </a:moveTo>
                <a:lnTo>
                  <a:pt x="1469389" y="58318"/>
                </a:lnTo>
                <a:lnTo>
                  <a:pt x="1560829" y="58902"/>
                </a:lnTo>
                <a:lnTo>
                  <a:pt x="1560956" y="36042"/>
                </a:lnTo>
                <a:lnTo>
                  <a:pt x="1469516" y="35458"/>
                </a:lnTo>
                <a:close/>
              </a:path>
              <a:path w="3161029" h="76200">
                <a:moveTo>
                  <a:pt x="1309497" y="34455"/>
                </a:moveTo>
                <a:lnTo>
                  <a:pt x="1309369" y="57315"/>
                </a:lnTo>
                <a:lnTo>
                  <a:pt x="1400810" y="57886"/>
                </a:lnTo>
                <a:lnTo>
                  <a:pt x="1400937" y="35026"/>
                </a:lnTo>
                <a:lnTo>
                  <a:pt x="1309497" y="34455"/>
                </a:lnTo>
                <a:close/>
              </a:path>
              <a:path w="3161029" h="76200">
                <a:moveTo>
                  <a:pt x="1149477" y="33439"/>
                </a:moveTo>
                <a:lnTo>
                  <a:pt x="1149350" y="56299"/>
                </a:lnTo>
                <a:lnTo>
                  <a:pt x="1240789" y="56870"/>
                </a:lnTo>
                <a:lnTo>
                  <a:pt x="1240916" y="34010"/>
                </a:lnTo>
                <a:lnTo>
                  <a:pt x="1149477" y="33439"/>
                </a:lnTo>
                <a:close/>
              </a:path>
              <a:path w="3161029" h="76200">
                <a:moveTo>
                  <a:pt x="989456" y="32435"/>
                </a:moveTo>
                <a:lnTo>
                  <a:pt x="989329" y="55295"/>
                </a:lnTo>
                <a:lnTo>
                  <a:pt x="1080769" y="55867"/>
                </a:lnTo>
                <a:lnTo>
                  <a:pt x="1080897" y="33007"/>
                </a:lnTo>
                <a:lnTo>
                  <a:pt x="989456" y="32435"/>
                </a:lnTo>
                <a:close/>
              </a:path>
              <a:path w="3161029" h="76200">
                <a:moveTo>
                  <a:pt x="829437" y="31419"/>
                </a:moveTo>
                <a:lnTo>
                  <a:pt x="829310" y="54279"/>
                </a:lnTo>
                <a:lnTo>
                  <a:pt x="920750" y="54851"/>
                </a:lnTo>
                <a:lnTo>
                  <a:pt x="920876" y="32004"/>
                </a:lnTo>
                <a:lnTo>
                  <a:pt x="829437" y="31419"/>
                </a:lnTo>
                <a:close/>
              </a:path>
              <a:path w="3161029" h="76200">
                <a:moveTo>
                  <a:pt x="669416" y="30416"/>
                </a:moveTo>
                <a:lnTo>
                  <a:pt x="669289" y="53276"/>
                </a:lnTo>
                <a:lnTo>
                  <a:pt x="760729" y="53848"/>
                </a:lnTo>
                <a:lnTo>
                  <a:pt x="760857" y="30988"/>
                </a:lnTo>
                <a:lnTo>
                  <a:pt x="669416" y="30416"/>
                </a:lnTo>
                <a:close/>
              </a:path>
              <a:path w="3161029" h="76200">
                <a:moveTo>
                  <a:pt x="509396" y="29400"/>
                </a:moveTo>
                <a:lnTo>
                  <a:pt x="509269" y="52260"/>
                </a:lnTo>
                <a:lnTo>
                  <a:pt x="600709" y="52832"/>
                </a:lnTo>
                <a:lnTo>
                  <a:pt x="600837" y="29984"/>
                </a:lnTo>
                <a:lnTo>
                  <a:pt x="509396" y="29400"/>
                </a:lnTo>
                <a:close/>
              </a:path>
              <a:path w="3161029" h="76200">
                <a:moveTo>
                  <a:pt x="349376" y="28397"/>
                </a:moveTo>
                <a:lnTo>
                  <a:pt x="349250" y="51257"/>
                </a:lnTo>
                <a:lnTo>
                  <a:pt x="440689" y="51828"/>
                </a:lnTo>
                <a:lnTo>
                  <a:pt x="440816" y="28968"/>
                </a:lnTo>
                <a:lnTo>
                  <a:pt x="349376" y="28397"/>
                </a:lnTo>
                <a:close/>
              </a:path>
              <a:path w="3161029" h="76200">
                <a:moveTo>
                  <a:pt x="189356" y="27381"/>
                </a:moveTo>
                <a:lnTo>
                  <a:pt x="189229" y="50241"/>
                </a:lnTo>
                <a:lnTo>
                  <a:pt x="280669" y="50812"/>
                </a:lnTo>
                <a:lnTo>
                  <a:pt x="280796" y="27952"/>
                </a:lnTo>
                <a:lnTo>
                  <a:pt x="189356" y="27381"/>
                </a:lnTo>
                <a:close/>
              </a:path>
              <a:path w="3161029" h="76200">
                <a:moveTo>
                  <a:pt x="76453" y="0"/>
                </a:moveTo>
                <a:lnTo>
                  <a:pt x="0" y="37617"/>
                </a:lnTo>
                <a:lnTo>
                  <a:pt x="75945" y="76200"/>
                </a:lnTo>
                <a:lnTo>
                  <a:pt x="76123" y="49532"/>
                </a:lnTo>
                <a:lnTo>
                  <a:pt x="63372" y="49453"/>
                </a:lnTo>
                <a:lnTo>
                  <a:pt x="63500" y="26593"/>
                </a:lnTo>
                <a:lnTo>
                  <a:pt x="76276" y="26593"/>
                </a:lnTo>
                <a:lnTo>
                  <a:pt x="76453" y="0"/>
                </a:lnTo>
                <a:close/>
              </a:path>
              <a:path w="3161029" h="76200">
                <a:moveTo>
                  <a:pt x="76276" y="26673"/>
                </a:moveTo>
                <a:lnTo>
                  <a:pt x="76123" y="49532"/>
                </a:lnTo>
                <a:lnTo>
                  <a:pt x="120650" y="49809"/>
                </a:lnTo>
                <a:lnTo>
                  <a:pt x="120776" y="26949"/>
                </a:lnTo>
                <a:lnTo>
                  <a:pt x="76276" y="26673"/>
                </a:lnTo>
                <a:close/>
              </a:path>
              <a:path w="3161029" h="76200">
                <a:moveTo>
                  <a:pt x="63500" y="26593"/>
                </a:moveTo>
                <a:lnTo>
                  <a:pt x="63372" y="49453"/>
                </a:lnTo>
                <a:lnTo>
                  <a:pt x="76123" y="49532"/>
                </a:lnTo>
                <a:lnTo>
                  <a:pt x="76276" y="26673"/>
                </a:lnTo>
                <a:lnTo>
                  <a:pt x="63500" y="26593"/>
                </a:lnTo>
                <a:close/>
              </a:path>
              <a:path w="3161029" h="76200">
                <a:moveTo>
                  <a:pt x="76276" y="26593"/>
                </a:moveTo>
                <a:lnTo>
                  <a:pt x="63500" y="26593"/>
                </a:lnTo>
                <a:lnTo>
                  <a:pt x="76276" y="26673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977506" y="5874753"/>
            <a:ext cx="3067685" cy="76200"/>
          </a:xfrm>
          <a:custGeom>
            <a:avLst/>
            <a:gdLst/>
            <a:ahLst/>
            <a:cxnLst/>
            <a:rect l="l" t="t" r="r" b="b"/>
            <a:pathLst>
              <a:path w="3067684" h="76200">
                <a:moveTo>
                  <a:pt x="91440" y="45529"/>
                </a:moveTo>
                <a:lnTo>
                  <a:pt x="0" y="46126"/>
                </a:lnTo>
                <a:lnTo>
                  <a:pt x="253" y="68986"/>
                </a:lnTo>
                <a:lnTo>
                  <a:pt x="91694" y="68389"/>
                </a:lnTo>
                <a:lnTo>
                  <a:pt x="91440" y="45529"/>
                </a:lnTo>
                <a:close/>
              </a:path>
              <a:path w="3067684" h="76200">
                <a:moveTo>
                  <a:pt x="251460" y="44488"/>
                </a:moveTo>
                <a:lnTo>
                  <a:pt x="160020" y="45084"/>
                </a:lnTo>
                <a:lnTo>
                  <a:pt x="160274" y="67944"/>
                </a:lnTo>
                <a:lnTo>
                  <a:pt x="251714" y="67348"/>
                </a:lnTo>
                <a:lnTo>
                  <a:pt x="251460" y="44488"/>
                </a:lnTo>
                <a:close/>
              </a:path>
              <a:path w="3067684" h="76200">
                <a:moveTo>
                  <a:pt x="411479" y="43446"/>
                </a:moveTo>
                <a:lnTo>
                  <a:pt x="320040" y="44043"/>
                </a:lnTo>
                <a:lnTo>
                  <a:pt x="320294" y="66903"/>
                </a:lnTo>
                <a:lnTo>
                  <a:pt x="411734" y="66306"/>
                </a:lnTo>
                <a:lnTo>
                  <a:pt x="411479" y="43446"/>
                </a:lnTo>
                <a:close/>
              </a:path>
              <a:path w="3067684" h="76200">
                <a:moveTo>
                  <a:pt x="571500" y="42405"/>
                </a:moveTo>
                <a:lnTo>
                  <a:pt x="480060" y="43002"/>
                </a:lnTo>
                <a:lnTo>
                  <a:pt x="480187" y="65862"/>
                </a:lnTo>
                <a:lnTo>
                  <a:pt x="571626" y="65265"/>
                </a:lnTo>
                <a:lnTo>
                  <a:pt x="571500" y="42405"/>
                </a:lnTo>
                <a:close/>
              </a:path>
              <a:path w="3067684" h="76200">
                <a:moveTo>
                  <a:pt x="731520" y="41363"/>
                </a:moveTo>
                <a:lnTo>
                  <a:pt x="640079" y="41960"/>
                </a:lnTo>
                <a:lnTo>
                  <a:pt x="640207" y="64820"/>
                </a:lnTo>
                <a:lnTo>
                  <a:pt x="731647" y="64223"/>
                </a:lnTo>
                <a:lnTo>
                  <a:pt x="731520" y="41363"/>
                </a:lnTo>
                <a:close/>
              </a:path>
              <a:path w="3067684" h="76200">
                <a:moveTo>
                  <a:pt x="891540" y="40322"/>
                </a:moveTo>
                <a:lnTo>
                  <a:pt x="800100" y="40919"/>
                </a:lnTo>
                <a:lnTo>
                  <a:pt x="800226" y="63779"/>
                </a:lnTo>
                <a:lnTo>
                  <a:pt x="891667" y="63182"/>
                </a:lnTo>
                <a:lnTo>
                  <a:pt x="891540" y="40322"/>
                </a:lnTo>
                <a:close/>
              </a:path>
              <a:path w="3067684" h="76200">
                <a:moveTo>
                  <a:pt x="1051560" y="39281"/>
                </a:moveTo>
                <a:lnTo>
                  <a:pt x="960120" y="39877"/>
                </a:lnTo>
                <a:lnTo>
                  <a:pt x="960247" y="62737"/>
                </a:lnTo>
                <a:lnTo>
                  <a:pt x="1051687" y="62141"/>
                </a:lnTo>
                <a:lnTo>
                  <a:pt x="1051560" y="39281"/>
                </a:lnTo>
                <a:close/>
              </a:path>
              <a:path w="3067684" h="76200">
                <a:moveTo>
                  <a:pt x="1211579" y="38239"/>
                </a:moveTo>
                <a:lnTo>
                  <a:pt x="1120140" y="38836"/>
                </a:lnTo>
                <a:lnTo>
                  <a:pt x="1120267" y="61696"/>
                </a:lnTo>
                <a:lnTo>
                  <a:pt x="1211707" y="61099"/>
                </a:lnTo>
                <a:lnTo>
                  <a:pt x="1211579" y="38239"/>
                </a:lnTo>
                <a:close/>
              </a:path>
              <a:path w="3067684" h="76200">
                <a:moveTo>
                  <a:pt x="1371600" y="37198"/>
                </a:moveTo>
                <a:lnTo>
                  <a:pt x="1280160" y="37795"/>
                </a:lnTo>
                <a:lnTo>
                  <a:pt x="1280287" y="60655"/>
                </a:lnTo>
                <a:lnTo>
                  <a:pt x="1371727" y="60058"/>
                </a:lnTo>
                <a:lnTo>
                  <a:pt x="1371600" y="37198"/>
                </a:lnTo>
                <a:close/>
              </a:path>
              <a:path w="3067684" h="76200">
                <a:moveTo>
                  <a:pt x="1531620" y="36156"/>
                </a:moveTo>
                <a:lnTo>
                  <a:pt x="1440179" y="36753"/>
                </a:lnTo>
                <a:lnTo>
                  <a:pt x="1440307" y="59613"/>
                </a:lnTo>
                <a:lnTo>
                  <a:pt x="1531747" y="59016"/>
                </a:lnTo>
                <a:lnTo>
                  <a:pt x="1531620" y="36156"/>
                </a:lnTo>
                <a:close/>
              </a:path>
              <a:path w="3067684" h="76200">
                <a:moveTo>
                  <a:pt x="1691640" y="35115"/>
                </a:moveTo>
                <a:lnTo>
                  <a:pt x="1600200" y="35712"/>
                </a:lnTo>
                <a:lnTo>
                  <a:pt x="1600327" y="58572"/>
                </a:lnTo>
                <a:lnTo>
                  <a:pt x="1691767" y="57975"/>
                </a:lnTo>
                <a:lnTo>
                  <a:pt x="1691640" y="35115"/>
                </a:lnTo>
                <a:close/>
              </a:path>
              <a:path w="3067684" h="76200">
                <a:moveTo>
                  <a:pt x="1851660" y="34074"/>
                </a:moveTo>
                <a:lnTo>
                  <a:pt x="1760220" y="34670"/>
                </a:lnTo>
                <a:lnTo>
                  <a:pt x="1760347" y="57530"/>
                </a:lnTo>
                <a:lnTo>
                  <a:pt x="1851787" y="56934"/>
                </a:lnTo>
                <a:lnTo>
                  <a:pt x="1851660" y="34074"/>
                </a:lnTo>
                <a:close/>
              </a:path>
              <a:path w="3067684" h="76200">
                <a:moveTo>
                  <a:pt x="2011679" y="33045"/>
                </a:moveTo>
                <a:lnTo>
                  <a:pt x="1920240" y="33629"/>
                </a:lnTo>
                <a:lnTo>
                  <a:pt x="1920367" y="56489"/>
                </a:lnTo>
                <a:lnTo>
                  <a:pt x="2011807" y="55892"/>
                </a:lnTo>
                <a:lnTo>
                  <a:pt x="2011679" y="33045"/>
                </a:lnTo>
                <a:close/>
              </a:path>
              <a:path w="3067684" h="76200">
                <a:moveTo>
                  <a:pt x="2171700" y="32003"/>
                </a:moveTo>
                <a:lnTo>
                  <a:pt x="2080260" y="32588"/>
                </a:lnTo>
                <a:lnTo>
                  <a:pt x="2080387" y="55448"/>
                </a:lnTo>
                <a:lnTo>
                  <a:pt x="2171827" y="54863"/>
                </a:lnTo>
                <a:lnTo>
                  <a:pt x="2171700" y="32003"/>
                </a:lnTo>
                <a:close/>
              </a:path>
              <a:path w="3067684" h="76200">
                <a:moveTo>
                  <a:pt x="2331720" y="30962"/>
                </a:moveTo>
                <a:lnTo>
                  <a:pt x="2240279" y="31546"/>
                </a:lnTo>
                <a:lnTo>
                  <a:pt x="2240407" y="54406"/>
                </a:lnTo>
                <a:lnTo>
                  <a:pt x="2331847" y="53822"/>
                </a:lnTo>
                <a:lnTo>
                  <a:pt x="2331720" y="30962"/>
                </a:lnTo>
                <a:close/>
              </a:path>
              <a:path w="3067684" h="76200">
                <a:moveTo>
                  <a:pt x="2491740" y="29921"/>
                </a:moveTo>
                <a:lnTo>
                  <a:pt x="2400300" y="30518"/>
                </a:lnTo>
                <a:lnTo>
                  <a:pt x="2400427" y="53365"/>
                </a:lnTo>
                <a:lnTo>
                  <a:pt x="2491867" y="52781"/>
                </a:lnTo>
                <a:lnTo>
                  <a:pt x="2491740" y="29921"/>
                </a:lnTo>
                <a:close/>
              </a:path>
              <a:path w="3067684" h="76200">
                <a:moveTo>
                  <a:pt x="2651760" y="28879"/>
                </a:moveTo>
                <a:lnTo>
                  <a:pt x="2560320" y="29476"/>
                </a:lnTo>
                <a:lnTo>
                  <a:pt x="2560447" y="52336"/>
                </a:lnTo>
                <a:lnTo>
                  <a:pt x="2651887" y="51739"/>
                </a:lnTo>
                <a:lnTo>
                  <a:pt x="2651760" y="28879"/>
                </a:lnTo>
                <a:close/>
              </a:path>
              <a:path w="3067684" h="76200">
                <a:moveTo>
                  <a:pt x="2811779" y="27838"/>
                </a:moveTo>
                <a:lnTo>
                  <a:pt x="2720340" y="28435"/>
                </a:lnTo>
                <a:lnTo>
                  <a:pt x="2720467" y="51295"/>
                </a:lnTo>
                <a:lnTo>
                  <a:pt x="2811907" y="50698"/>
                </a:lnTo>
                <a:lnTo>
                  <a:pt x="2811779" y="27838"/>
                </a:lnTo>
                <a:close/>
              </a:path>
              <a:path w="3067684" h="76200">
                <a:moveTo>
                  <a:pt x="2971800" y="26796"/>
                </a:moveTo>
                <a:lnTo>
                  <a:pt x="2880360" y="27393"/>
                </a:lnTo>
                <a:lnTo>
                  <a:pt x="2880487" y="50253"/>
                </a:lnTo>
                <a:lnTo>
                  <a:pt x="2971927" y="49656"/>
                </a:lnTo>
                <a:lnTo>
                  <a:pt x="2971800" y="26796"/>
                </a:lnTo>
                <a:close/>
              </a:path>
              <a:path w="3067684" h="76200">
                <a:moveTo>
                  <a:pt x="2990850" y="0"/>
                </a:moveTo>
                <a:lnTo>
                  <a:pt x="2991358" y="76199"/>
                </a:lnTo>
                <a:lnTo>
                  <a:pt x="3067304" y="37604"/>
                </a:lnTo>
                <a:lnTo>
                  <a:pt x="299085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5796" y="655446"/>
            <a:ext cx="90582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ПРЕИМУЩЕСТВА </a:t>
            </a:r>
            <a:r>
              <a:rPr spc="-35" dirty="0"/>
              <a:t>СЧЕТА</a:t>
            </a:r>
            <a:r>
              <a:rPr spc="-20" dirty="0"/>
              <a:t> </a:t>
            </a:r>
            <a:r>
              <a:rPr spc="-10" dirty="0"/>
              <a:t>ЭСКРОУ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35927" y="1239990"/>
            <a:ext cx="10918557" cy="135614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Для</a:t>
            </a:r>
            <a:r>
              <a:rPr sz="1800" spc="-2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Застройщика</a:t>
            </a:r>
            <a:endParaRPr sz="1800" dirty="0">
              <a:solidFill>
                <a:schemeClr val="accent1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  <a:p>
            <a:pPr marL="584835" marR="5080" indent="-285750" algn="just">
              <a:lnSpc>
                <a:spcPct val="100000"/>
              </a:lnSpc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sz="1800" spc="-5" dirty="0">
                <a:latin typeface="Calibri"/>
                <a:cs typeface="Calibri"/>
              </a:rPr>
              <a:t>Освобождения Застройщика </a:t>
            </a:r>
            <a:r>
              <a:rPr sz="1800" spc="-10" dirty="0">
                <a:latin typeface="Calibri"/>
                <a:cs typeface="Calibri"/>
              </a:rPr>
              <a:t>от </a:t>
            </a:r>
            <a:r>
              <a:rPr sz="1800" spc="-5" dirty="0">
                <a:latin typeface="Calibri"/>
                <a:cs typeface="Calibri"/>
              </a:rPr>
              <a:t>исполнения </a:t>
            </a:r>
            <a:r>
              <a:rPr sz="1800" spc="-10" dirty="0">
                <a:latin typeface="Calibri"/>
                <a:cs typeface="Calibri"/>
              </a:rPr>
              <a:t>обязательств </a:t>
            </a:r>
            <a:r>
              <a:rPr sz="1800" spc="-5" dirty="0">
                <a:latin typeface="Calibri"/>
                <a:cs typeface="Calibri"/>
              </a:rPr>
              <a:t>по предоставлению  предоставлению обеспечения исполнения своих </a:t>
            </a:r>
            <a:r>
              <a:rPr sz="1800" spc="-10" dirty="0">
                <a:latin typeface="Calibri"/>
                <a:cs typeface="Calibri"/>
              </a:rPr>
              <a:t>обязательств </a:t>
            </a:r>
            <a:r>
              <a:rPr sz="1800" spc="-5" dirty="0">
                <a:latin typeface="Calibri"/>
                <a:cs typeface="Calibri"/>
              </a:rPr>
              <a:t>перед </a:t>
            </a:r>
            <a:r>
              <a:rPr sz="1800" spc="-10" dirty="0">
                <a:latin typeface="Calibri"/>
                <a:cs typeface="Calibri"/>
              </a:rPr>
              <a:t>дольщиком </a:t>
            </a:r>
            <a:r>
              <a:rPr sz="1800" spc="-5" dirty="0">
                <a:latin typeface="Calibri"/>
                <a:cs typeface="Calibri"/>
              </a:rPr>
              <a:t>по </a:t>
            </a:r>
            <a:r>
              <a:rPr sz="1800" spc="-50" dirty="0">
                <a:latin typeface="Calibri"/>
                <a:cs typeface="Calibri"/>
              </a:rPr>
              <a:t>ДДУ. </a:t>
            </a:r>
            <a:endParaRPr lang="ru-RU" sz="1800" spc="-50" dirty="0" smtClean="0">
              <a:latin typeface="Calibri"/>
              <a:cs typeface="Calibri"/>
            </a:endParaRPr>
          </a:p>
          <a:p>
            <a:pPr marL="584835" marR="5080" indent="-285750" algn="just">
              <a:lnSpc>
                <a:spcPct val="100000"/>
              </a:lnSpc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sz="1800" spc="-50" dirty="0" smtClean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Постоянное </a:t>
            </a:r>
            <a:r>
              <a:rPr sz="1800" spc="-5" dirty="0">
                <a:latin typeface="Calibri"/>
                <a:cs typeface="Calibri"/>
              </a:rPr>
              <a:t>финансирование независимое </a:t>
            </a:r>
            <a:r>
              <a:rPr sz="1800" spc="-10" dirty="0">
                <a:latin typeface="Calibri"/>
                <a:cs typeface="Calibri"/>
              </a:rPr>
              <a:t>от </a:t>
            </a:r>
            <a:r>
              <a:rPr sz="1800" spc="-5" dirty="0">
                <a:latin typeface="Calibri"/>
                <a:cs typeface="Calibri"/>
              </a:rPr>
              <a:t>сезонности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других</a:t>
            </a:r>
            <a:r>
              <a:rPr sz="1800" spc="1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обстоятельств.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0746" y="2613852"/>
            <a:ext cx="11310254" cy="4028026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590"/>
              </a:spcBef>
            </a:pPr>
            <a:r>
              <a:rPr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Для</a:t>
            </a:r>
            <a:r>
              <a:rPr sz="1800" spc="-2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Дольщика</a:t>
            </a:r>
            <a:endParaRPr sz="1800" dirty="0">
              <a:solidFill>
                <a:schemeClr val="accent1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  <a:p>
            <a:pPr marL="733425" marR="201930" indent="-285750">
              <a:lnSpc>
                <a:spcPct val="100000"/>
              </a:lnSpc>
              <a:spcBef>
                <a:spcPts val="490"/>
              </a:spcBef>
              <a:buFont typeface="Arial" panose="020B0604020202020204" pitchFamily="34" charset="0"/>
              <a:buChar char="•"/>
            </a:pPr>
            <a:r>
              <a:rPr sz="1800" spc="-10" dirty="0">
                <a:latin typeface="Calibri"/>
                <a:cs typeface="Calibri"/>
              </a:rPr>
              <a:t>Дольщик </a:t>
            </a:r>
            <a:r>
              <a:rPr sz="1800" spc="-5" dirty="0">
                <a:latin typeface="Calibri"/>
                <a:cs typeface="Calibri"/>
              </a:rPr>
              <a:t>имеет </a:t>
            </a:r>
            <a:r>
              <a:rPr sz="1800" spc="-10" dirty="0">
                <a:latin typeface="Calibri"/>
                <a:cs typeface="Calibri"/>
              </a:rPr>
              <a:t>полную </a:t>
            </a:r>
            <a:r>
              <a:rPr sz="1800" dirty="0">
                <a:latin typeface="Calibri"/>
                <a:cs typeface="Calibri"/>
              </a:rPr>
              <a:t>гарантию либо </a:t>
            </a:r>
            <a:r>
              <a:rPr sz="1800" spc="-5" dirty="0">
                <a:latin typeface="Calibri"/>
                <a:cs typeface="Calibri"/>
              </a:rPr>
              <a:t>получения </a:t>
            </a:r>
            <a:r>
              <a:rPr sz="1800" dirty="0">
                <a:latin typeface="Calibri"/>
                <a:cs typeface="Calibri"/>
              </a:rPr>
              <a:t>жилья по </a:t>
            </a:r>
            <a:r>
              <a:rPr sz="1800" spc="-5" dirty="0">
                <a:latin typeface="Calibri"/>
                <a:cs typeface="Calibri"/>
              </a:rPr>
              <a:t>зафиксированной цене, </a:t>
            </a:r>
            <a:r>
              <a:rPr sz="1800" dirty="0">
                <a:latin typeface="Calibri"/>
                <a:cs typeface="Calibri"/>
              </a:rPr>
              <a:t>либо возврат вклада. </a:t>
            </a:r>
            <a:endParaRPr lang="ru-RU" sz="1800" dirty="0" smtClean="0">
              <a:latin typeface="Calibri"/>
              <a:cs typeface="Calibri"/>
            </a:endParaRPr>
          </a:p>
          <a:p>
            <a:pPr marL="733425" marR="201930" indent="-285750">
              <a:lnSpc>
                <a:spcPct val="100000"/>
              </a:lnSpc>
              <a:spcBef>
                <a:spcPts val="490"/>
              </a:spcBef>
              <a:buFont typeface="Arial" panose="020B0604020202020204" pitchFamily="34" charset="0"/>
              <a:buChar char="•"/>
            </a:pPr>
            <a:r>
              <a:rPr sz="1800" dirty="0" smtClean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Деньги, размещенные </a:t>
            </a:r>
            <a:r>
              <a:rPr sz="1800" dirty="0">
                <a:latin typeface="Calibri"/>
                <a:cs typeface="Calibri"/>
              </a:rPr>
              <a:t>на </a:t>
            </a:r>
            <a:r>
              <a:rPr sz="1800" spc="-5" dirty="0">
                <a:latin typeface="Calibri"/>
                <a:cs typeface="Calibri"/>
              </a:rPr>
              <a:t>счетах эскроу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10" dirty="0">
                <a:latin typeface="Calibri"/>
                <a:cs typeface="Calibri"/>
              </a:rPr>
              <a:t>соответствии </a:t>
            </a:r>
            <a:r>
              <a:rPr sz="1800" dirty="0">
                <a:latin typeface="Calibri"/>
                <a:cs typeface="Calibri"/>
              </a:rPr>
              <a:t>с </a:t>
            </a:r>
            <a:r>
              <a:rPr sz="1800" spc="-10" dirty="0">
                <a:latin typeface="Calibri"/>
                <a:cs typeface="Calibri"/>
              </a:rPr>
              <a:t>оплатой </a:t>
            </a:r>
            <a:r>
              <a:rPr sz="1800" spc="-5" dirty="0">
                <a:latin typeface="Calibri"/>
                <a:cs typeface="Calibri"/>
              </a:rPr>
              <a:t>ДДУ </a:t>
            </a:r>
            <a:r>
              <a:rPr sz="1800" spc="-10" dirty="0">
                <a:latin typeface="Calibri"/>
                <a:cs typeface="Calibri"/>
              </a:rPr>
              <a:t>подпадают </a:t>
            </a:r>
            <a:r>
              <a:rPr sz="1800" spc="-20" dirty="0">
                <a:latin typeface="Calibri"/>
                <a:cs typeface="Calibri"/>
              </a:rPr>
              <a:t>под </a:t>
            </a:r>
            <a:r>
              <a:rPr sz="1800" spc="-5" dirty="0">
                <a:latin typeface="Calibri"/>
                <a:cs typeface="Calibri"/>
              </a:rPr>
              <a:t>действие </a:t>
            </a:r>
            <a:r>
              <a:rPr sz="1800" spc="-10" dirty="0">
                <a:latin typeface="Calibri"/>
                <a:cs typeface="Calibri"/>
              </a:rPr>
              <a:t>закона </a:t>
            </a:r>
            <a:r>
              <a:rPr sz="1800" dirty="0">
                <a:latin typeface="Calibri"/>
                <a:cs typeface="Calibri"/>
              </a:rPr>
              <a:t>о  </a:t>
            </a:r>
            <a:r>
              <a:rPr sz="1800" spc="-10" dirty="0" err="1">
                <a:latin typeface="Calibri"/>
                <a:cs typeface="Calibri"/>
              </a:rPr>
              <a:t>страховании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 err="1" smtClean="0">
                <a:latin typeface="Calibri"/>
                <a:cs typeface="Calibri"/>
              </a:rPr>
              <a:t>вкладо</a:t>
            </a:r>
            <a:r>
              <a:rPr lang="ru-RU" sz="1800" spc="-5" dirty="0" smtClean="0">
                <a:latin typeface="Calibri"/>
                <a:cs typeface="Calibri"/>
              </a:rPr>
              <a:t>в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физических </a:t>
            </a:r>
            <a:r>
              <a:rPr sz="1800" dirty="0">
                <a:latin typeface="Calibri"/>
                <a:cs typeface="Calibri"/>
              </a:rPr>
              <a:t>лиц в </a:t>
            </a:r>
            <a:r>
              <a:rPr sz="1800" spc="-5" dirty="0">
                <a:latin typeface="Calibri"/>
                <a:cs typeface="Calibri"/>
              </a:rPr>
              <a:t>банках РФ </a:t>
            </a:r>
            <a:r>
              <a:rPr sz="1800" spc="-10" dirty="0">
                <a:latin typeface="Calibri"/>
                <a:cs typeface="Calibri"/>
              </a:rPr>
              <a:t>(страхование </a:t>
            </a:r>
            <a:r>
              <a:rPr sz="1800" spc="-20" dirty="0">
                <a:latin typeface="Calibri"/>
                <a:cs typeface="Calibri"/>
              </a:rPr>
              <a:t>только </a:t>
            </a:r>
            <a:r>
              <a:rPr sz="1800" dirty="0">
                <a:latin typeface="Calibri"/>
                <a:cs typeface="Calibri"/>
              </a:rPr>
              <a:t>на </a:t>
            </a:r>
            <a:r>
              <a:rPr sz="1800" spc="-5" dirty="0">
                <a:latin typeface="Calibri"/>
                <a:cs typeface="Calibri"/>
              </a:rPr>
              <a:t>срок регистрации ДДУ </a:t>
            </a:r>
            <a:r>
              <a:rPr sz="1800" dirty="0">
                <a:latin typeface="Calibri"/>
                <a:cs typeface="Calibri"/>
              </a:rPr>
              <a:t>на </a:t>
            </a:r>
            <a:r>
              <a:rPr sz="1800" spc="-15" dirty="0">
                <a:latin typeface="Calibri"/>
                <a:cs typeface="Calibri"/>
              </a:rPr>
              <a:t>сумму  </a:t>
            </a:r>
            <a:r>
              <a:rPr sz="1800" dirty="0">
                <a:latin typeface="Calibri"/>
                <a:cs typeface="Calibri"/>
              </a:rPr>
              <a:t>не </a:t>
            </a:r>
            <a:r>
              <a:rPr sz="1800" spc="-10" dirty="0">
                <a:latin typeface="Calibri"/>
                <a:cs typeface="Calibri"/>
              </a:rPr>
              <a:t>более </a:t>
            </a:r>
            <a:r>
              <a:rPr sz="1800" spc="-5" dirty="0">
                <a:latin typeface="Calibri"/>
                <a:cs typeface="Calibri"/>
              </a:rPr>
              <a:t>10,0 млн. </a:t>
            </a:r>
            <a:r>
              <a:rPr sz="1800" spc="-10" dirty="0">
                <a:latin typeface="Calibri"/>
                <a:cs typeface="Calibri"/>
              </a:rPr>
              <a:t>рублей </a:t>
            </a:r>
            <a:r>
              <a:rPr sz="1800" spc="-30" dirty="0">
                <a:latin typeface="Calibri"/>
                <a:cs typeface="Calibri"/>
              </a:rPr>
              <a:t>ст. </a:t>
            </a:r>
            <a:r>
              <a:rPr sz="1800" dirty="0">
                <a:latin typeface="Calibri"/>
                <a:cs typeface="Calibri"/>
              </a:rPr>
              <a:t>12.1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ФЗ-177)</a:t>
            </a:r>
            <a:endParaRPr sz="1800" dirty="0">
              <a:latin typeface="Calibri"/>
              <a:cs typeface="Calibri"/>
            </a:endParaRPr>
          </a:p>
          <a:p>
            <a:pPr marL="161290">
              <a:lnSpc>
                <a:spcPct val="100000"/>
              </a:lnSpc>
              <a:spcBef>
                <a:spcPts val="685"/>
              </a:spcBef>
            </a:pPr>
            <a:r>
              <a:rPr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Для</a:t>
            </a:r>
            <a:r>
              <a:rPr sz="1800" spc="-2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Банка</a:t>
            </a:r>
            <a:endParaRPr sz="1800" dirty="0">
              <a:solidFill>
                <a:schemeClr val="accent1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  <a:p>
            <a:pPr marL="683260" marR="210185" indent="-285750">
              <a:lnSpc>
                <a:spcPct val="100000"/>
              </a:lnSpc>
              <a:spcBef>
                <a:spcPts val="490"/>
              </a:spcBef>
              <a:buFont typeface="Arial" panose="020B0604020202020204" pitchFamily="34" charset="0"/>
              <a:buChar char="•"/>
            </a:pPr>
            <a:r>
              <a:rPr sz="1800" dirty="0">
                <a:latin typeface="Calibri"/>
                <a:cs typeface="Calibri"/>
              </a:rPr>
              <a:t>Для </a:t>
            </a:r>
            <a:r>
              <a:rPr sz="1800" spc="-5" dirty="0">
                <a:latin typeface="Calibri"/>
                <a:cs typeface="Calibri"/>
              </a:rPr>
              <a:t>Банка </a:t>
            </a:r>
            <a:r>
              <a:rPr sz="1800" spc="-10" dirty="0">
                <a:latin typeface="Calibri"/>
                <a:cs typeface="Calibri"/>
              </a:rPr>
              <a:t>счета </a:t>
            </a:r>
            <a:r>
              <a:rPr sz="1800" spc="-5" dirty="0">
                <a:latin typeface="Calibri"/>
                <a:cs typeface="Calibri"/>
              </a:rPr>
              <a:t>эскроу </a:t>
            </a:r>
            <a:r>
              <a:rPr sz="1800" spc="-10" dirty="0">
                <a:latin typeface="Calibri"/>
                <a:cs typeface="Calibri"/>
              </a:rPr>
              <a:t>участников долевого строительства являются </a:t>
            </a:r>
            <a:r>
              <a:rPr sz="1800" dirty="0">
                <a:latin typeface="Calibri"/>
                <a:cs typeface="Calibri"/>
              </a:rPr>
              <a:t>бесплатным </a:t>
            </a:r>
            <a:r>
              <a:rPr sz="1800" spc="-5" dirty="0">
                <a:latin typeface="Calibri"/>
                <a:cs typeface="Calibri"/>
              </a:rPr>
              <a:t>пассивом, </a:t>
            </a:r>
            <a:r>
              <a:rPr sz="1800" spc="-10" dirty="0">
                <a:latin typeface="Calibri"/>
                <a:cs typeface="Calibri"/>
              </a:rPr>
              <a:t>позволяющим  кредитовать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застройщиков.</a:t>
            </a:r>
            <a:endParaRPr sz="1800" dirty="0">
              <a:latin typeface="Calibri"/>
              <a:cs typeface="Calibri"/>
            </a:endParaRPr>
          </a:p>
          <a:p>
            <a:pPr marL="12700" marR="245745">
              <a:lnSpc>
                <a:spcPct val="100000"/>
              </a:lnSpc>
              <a:spcBef>
                <a:spcPts val="1325"/>
              </a:spcBef>
            </a:pPr>
            <a:r>
              <a:rPr sz="1800" spc="-5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Срок </a:t>
            </a:r>
            <a:r>
              <a:rPr sz="1800" spc="-1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условия </a:t>
            </a:r>
            <a:r>
              <a:rPr sz="1800" spc="-5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депонирования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5" dirty="0">
                <a:latin typeface="Calibri"/>
                <a:cs typeface="Calibri"/>
              </a:rPr>
              <a:t>срок передачи Застройщиком объекта </a:t>
            </a:r>
            <a:r>
              <a:rPr sz="1800" spc="-10" dirty="0">
                <a:latin typeface="Calibri"/>
                <a:cs typeface="Calibri"/>
              </a:rPr>
              <a:t>долевого строительства </a:t>
            </a:r>
            <a:r>
              <a:rPr sz="1800" dirty="0">
                <a:latin typeface="Calibri"/>
                <a:cs typeface="Calibri"/>
              </a:rPr>
              <a:t>+ 6 </a:t>
            </a:r>
            <a:r>
              <a:rPr sz="1800" spc="-10" dirty="0">
                <a:latin typeface="Calibri"/>
                <a:cs typeface="Calibri"/>
              </a:rPr>
              <a:t>месяцев </a:t>
            </a:r>
            <a:r>
              <a:rPr sz="1800" spc="-5" dirty="0">
                <a:latin typeface="Calibri"/>
                <a:cs typeface="Calibri"/>
              </a:rPr>
              <a:t>(по  </a:t>
            </a:r>
            <a:r>
              <a:rPr sz="1800" spc="-10" dirty="0">
                <a:latin typeface="Calibri"/>
                <a:cs typeface="Calibri"/>
              </a:rPr>
              <a:t>соглашению сторон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10" dirty="0">
                <a:latin typeface="Calibri"/>
                <a:cs typeface="Calibri"/>
              </a:rPr>
              <a:t>Договоре долевого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участия)</a:t>
            </a:r>
            <a:endParaRPr sz="1800" dirty="0">
              <a:latin typeface="Calibri"/>
              <a:cs typeface="Calibri"/>
            </a:endParaRPr>
          </a:p>
          <a:p>
            <a:pPr marL="55244" marR="5080">
              <a:lnSpc>
                <a:spcPct val="100000"/>
              </a:lnSpc>
              <a:spcBef>
                <a:spcPts val="1370"/>
              </a:spcBef>
            </a:pPr>
            <a:r>
              <a:rPr sz="1800" spc="-5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Самое </a:t>
            </a:r>
            <a:r>
              <a:rPr sz="1800" spc="-1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главное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10" dirty="0">
                <a:latin typeface="Calibri"/>
                <a:cs typeface="Calibri"/>
              </a:rPr>
              <a:t>договор </a:t>
            </a:r>
            <a:r>
              <a:rPr sz="1800" spc="-5" dirty="0">
                <a:latin typeface="Calibri"/>
                <a:cs typeface="Calibri"/>
              </a:rPr>
              <a:t>счета эскроу </a:t>
            </a:r>
            <a:r>
              <a:rPr sz="1800" spc="-10" dirty="0">
                <a:latin typeface="Calibri"/>
                <a:cs typeface="Calibri"/>
              </a:rPr>
              <a:t>позволяет </a:t>
            </a:r>
            <a:r>
              <a:rPr sz="1800" spc="-5" dirty="0">
                <a:latin typeface="Calibri"/>
                <a:cs typeface="Calibri"/>
              </a:rPr>
              <a:t>повысить уверенность </a:t>
            </a:r>
            <a:r>
              <a:rPr sz="1800" spc="-10" dirty="0">
                <a:latin typeface="Calibri"/>
                <a:cs typeface="Calibri"/>
              </a:rPr>
              <a:t>трехсторонней сделки </a:t>
            </a:r>
            <a:r>
              <a:rPr sz="1800" dirty="0">
                <a:latin typeface="Calibri"/>
                <a:cs typeface="Calibri"/>
              </a:rPr>
              <a:t>в ее </a:t>
            </a:r>
            <a:r>
              <a:rPr sz="1800" spc="-10" dirty="0">
                <a:latin typeface="Calibri"/>
                <a:cs typeface="Calibri"/>
              </a:rPr>
              <a:t>надлежащем  </a:t>
            </a:r>
            <a:r>
              <a:rPr sz="1800" spc="-5" dirty="0">
                <a:latin typeface="Calibri"/>
                <a:cs typeface="Calibri"/>
              </a:rPr>
              <a:t>исполнении.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172</TotalTime>
  <Words>704</Words>
  <Application>Microsoft Office PowerPoint</Application>
  <PresentationFormat>Произвольный</PresentationFormat>
  <Paragraphs>163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Легкий дым</vt:lpstr>
      <vt:lpstr>Слайд 1</vt:lpstr>
      <vt:lpstr>ОПРЕДЕЛЕНИЕ</vt:lpstr>
      <vt:lpstr>Слайд 3</vt:lpstr>
      <vt:lpstr>Слайд 4</vt:lpstr>
      <vt:lpstr>Слайд 5</vt:lpstr>
      <vt:lpstr>УЧАСТНИКИ СОГЛАШЕНИЯ </vt:lpstr>
      <vt:lpstr>«ДОРОЖНАЯ КАРТА» по внедрению нового механизма  работы с застройщиками</vt:lpstr>
      <vt:lpstr>СХЕМА РАБОТЫ ЭСКРОУ СЧЕТ</vt:lpstr>
      <vt:lpstr>ПРЕИМУЩЕСТВА СЧЕТА ЭСКРОУ</vt:lpstr>
      <vt:lpstr>Слайд 10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Молчанова</dc:creator>
  <cp:lastModifiedBy>ПК</cp:lastModifiedBy>
  <cp:revision>5</cp:revision>
  <dcterms:created xsi:type="dcterms:W3CDTF">2018-07-16T11:19:01Z</dcterms:created>
  <dcterms:modified xsi:type="dcterms:W3CDTF">2018-08-13T15:21:39Z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2018-07-16T00:00:00Z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2018-07-16T00:00:00Z</vt:filetime>
  </property>
</Properties>
</file>